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Lst>
  <p:notesMasterIdLst>
    <p:notesMasterId r:id="rId43"/>
  </p:notesMasterIdLst>
  <p:handoutMasterIdLst>
    <p:handoutMasterId r:id="rId44"/>
  </p:handoutMasterIdLst>
  <p:sldIdLst>
    <p:sldId id="265" r:id="rId2"/>
    <p:sldId id="259" r:id="rId3"/>
    <p:sldId id="271" r:id="rId4"/>
    <p:sldId id="272" r:id="rId5"/>
    <p:sldId id="273" r:id="rId6"/>
    <p:sldId id="266" r:id="rId7"/>
    <p:sldId id="269" r:id="rId8"/>
    <p:sldId id="275" r:id="rId9"/>
    <p:sldId id="274" r:id="rId10"/>
    <p:sldId id="276" r:id="rId11"/>
    <p:sldId id="277" r:id="rId12"/>
    <p:sldId id="278" r:id="rId13"/>
    <p:sldId id="279" r:id="rId14"/>
    <p:sldId id="280" r:id="rId15"/>
    <p:sldId id="281" r:id="rId16"/>
    <p:sldId id="285" r:id="rId17"/>
    <p:sldId id="286" r:id="rId18"/>
    <p:sldId id="296" r:id="rId19"/>
    <p:sldId id="287" r:id="rId20"/>
    <p:sldId id="292" r:id="rId21"/>
    <p:sldId id="295" r:id="rId22"/>
    <p:sldId id="297" r:id="rId23"/>
    <p:sldId id="298" r:id="rId24"/>
    <p:sldId id="303" r:id="rId25"/>
    <p:sldId id="304" r:id="rId26"/>
    <p:sldId id="320"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21" r:id="rId41"/>
    <p:sldId id="319" r:id="rId42"/>
  </p:sldIdLst>
  <p:sldSz cx="9144000" cy="6858000" type="screen4x3"/>
  <p:notesSz cx="6718300" cy="9867900"/>
  <p:embeddedFontLst>
    <p:embeddedFont>
      <p:font typeface="Effra Light" panose="020B0604020202020204" charset="0"/>
      <p:regular r:id="rId45"/>
      <p:italic r:id="rId46"/>
    </p:embeddedFont>
    <p:embeddedFont>
      <p:font typeface="Effra Bold" panose="020B0604020202020204" charset="0"/>
      <p:bold r:id="rId47"/>
    </p:embeddedFont>
    <p:embeddedFont>
      <p:font typeface="Effra" panose="020B0604020202020204" charset="0"/>
      <p:regular r:id="rId48"/>
      <p:bold r:id="rId49"/>
      <p:italic r:id="rId50"/>
      <p:boldItalic r:id="rId51"/>
    </p:embeddedFont>
    <p:embeddedFont>
      <p:font typeface="AngsanaUPC" panose="02020603050405020304" pitchFamily="18" charset="-34"/>
      <p:regular r:id="rId52"/>
      <p:bold r:id="rId53"/>
      <p:italic r:id="rId54"/>
      <p:boldItalic r:id="rId55"/>
    </p:embeddedFont>
    <p:embeddedFont>
      <p:font typeface="Effra Heavy" panose="020B0604020202020204" charset="0"/>
      <p:bold r:id="rId56"/>
      <p:boldItalic r:id="rId57"/>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99A1"/>
    <a:srgbClr val="BF0071"/>
    <a:srgbClr val="7EAF35"/>
    <a:srgbClr val="F3F3F3"/>
    <a:srgbClr val="F0F0F0"/>
    <a:srgbClr val="EEEEEE"/>
    <a:srgbClr val="FDF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autoAdjust="0"/>
    <p:restoredTop sz="95990" autoAdjust="0"/>
  </p:normalViewPr>
  <p:slideViewPr>
    <p:cSldViewPr showGuides="1">
      <p:cViewPr>
        <p:scale>
          <a:sx n="97" d="100"/>
          <a:sy n="97" d="100"/>
        </p:scale>
        <p:origin x="-96" y="-162"/>
      </p:cViewPr>
      <p:guideLst>
        <p:guide orient="horz" pos="2160"/>
        <p:guide pos="288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dirty="0"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dirty="0"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dirty="0"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dirty="0" smtClean="0">
                <a:ln>
                  <a:noFill/>
                </a:ln>
                <a:solidFill>
                  <a:srgbClr val="000000"/>
                </a:solidFill>
                <a:effectLst/>
                <a:uLnTx/>
                <a:uFillTx/>
                <a:latin typeface="+mn-lt"/>
              </a:rPr>
              <a:t>Click to edit Master text styles</a:t>
            </a:r>
          </a:p>
          <a:p>
            <a:pPr marL="540000" marR="0" lvl="1"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mn-lt"/>
              </a:rPr>
              <a:t>Second level</a:t>
            </a:r>
          </a:p>
          <a:p>
            <a:pPr marL="900000" marR="0" lvl="2"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mn-lt"/>
              </a:rPr>
              <a:t>Third level</a:t>
            </a:r>
          </a:p>
          <a:p>
            <a:pPr marL="1260000" marR="0" lvl="3"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pPr>
            <a:r>
              <a:rPr kumimoji="0" lang="en-US" sz="2000" b="0" i="0" u="none" strike="noStrike" kern="0" cap="none" spc="0" normalizeH="0" baseline="0" noProof="0" dirty="0" smtClean="0">
                <a:ln>
                  <a:noFill/>
                </a:ln>
                <a:solidFill>
                  <a:srgbClr val="000000"/>
                </a:solidFill>
                <a:effectLst/>
                <a:uLnTx/>
                <a:uFillTx/>
                <a:latin typeface="+mn-lt"/>
              </a:rPr>
              <a:t>Fourth level</a:t>
            </a:r>
          </a:p>
          <a:p>
            <a:pPr marL="1620000" marR="0" lvl="4"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endParaRPr lang="en-GB"/>
          </a:p>
        </p:txBody>
      </p:sp>
    </p:spTree>
    <p:extLst>
      <p:ext uri="{BB962C8B-B14F-4D97-AF65-F5344CB8AC3E}">
        <p14:creationId xmlns:p14="http://schemas.microsoft.com/office/powerpoint/2010/main" val="403731190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dirty="0" smtClean="0"/>
              <a:t>Click to edit Master title style</a:t>
            </a:r>
            <a:endParaRPr lang="en-GB" altLang="en-US" noProof="0" dirty="0" smtClean="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cstate="print">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cstate="print">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dirty="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smtClean="0"/>
              <a:t>Copyright University of Reading</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smtClean="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25344"/>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Heavy"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705" r:id="rId3"/>
    <p:sldLayoutId id="2147483696" r:id="rId4"/>
    <p:sldLayoutId id="2147483698" r:id="rId5"/>
    <p:sldLayoutId id="2147483700" r:id="rId6"/>
    <p:sldLayoutId id="2147483701" r:id="rId7"/>
    <p:sldLayoutId id="2147483702" r:id="rId8"/>
    <p:sldLayoutId id="2147483706" r:id="rId9"/>
    <p:sldLayoutId id="2147483707" r:id="rId10"/>
    <p:sldLayoutId id="2147483708" r:id="rId11"/>
    <p:sldLayoutId id="2147483713" r:id="rId12"/>
    <p:sldLayoutId id="2147483709" r:id="rId13"/>
    <p:sldLayoutId id="2147483710" r:id="rId14"/>
    <p:sldLayoutId id="2147483711" r:id="rId15"/>
    <p:sldLayoutId id="2147483712" r:id="rId16"/>
    <p:sldLayoutId id="2147483714" r:id="rId17"/>
    <p:sldLayoutId id="2147483715" r:id="rId18"/>
    <p:sldLayoutId id="2147483716" r:id="rId19"/>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reading.ac.uk/UnivRead/vr/OpenOnlineCourses/Files/Simulation2/demoEric.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reading.ac.uk/UnivRead/vr/OpenOnlineCourses/Files/Simulation2/robot3.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reading.ac.uk/UnivRead/vr/OpenOnlineCourses/Files/Simulation2/robot4.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reading.ac.uk/UnivRead/vr/OpenOnlineCourses/Files/Simulation2/demoPWM.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reading.ac.uk/UnivRead/vr/OpenOnlineCourses/Files/Simulation2/robotPWM.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futurelearn.com/courses/begin-robotics/comments/599195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reading.ac.uk/UnivRead/vr/OpenOnlineCourses/Files/Simulation2/BeginRoboticsSimulationindex2.pdf" TargetMode="External"/><Relationship Id="rId2" Type="http://schemas.openxmlformats.org/officeDocument/2006/relationships/hyperlink" Target="https://www.futurelearn.com/courses/begin-robotics/steps/31304" TargetMode="External"/><Relationship Id="rId1" Type="http://schemas.openxmlformats.org/officeDocument/2006/relationships/slideLayout" Target="../slideLayouts/slideLayout2.xml"/><Relationship Id="rId6" Type="http://schemas.openxmlformats.org/officeDocument/2006/relationships/hyperlink" Target="mailto:r.j.mitchell@reading.ac.uk" TargetMode="External"/><Relationship Id="rId5" Type="http://schemas.openxmlformats.org/officeDocument/2006/relationships/hyperlink" Target="mailto:k.o.lundqvist@reading.ac.uk" TargetMode="External"/><Relationship Id="rId4" Type="http://schemas.openxmlformats.org/officeDocument/2006/relationships/hyperlink" Target="http://www.personal.reading.ac.uk/~shsmchl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DeveLOP</a:t>
            </a:r>
            <a:r>
              <a:rPr lang="en-GB" dirty="0" smtClean="0"/>
              <a:t> FOR SUCCESS in </a:t>
            </a:r>
            <a:r>
              <a:rPr lang="en-GB" dirty="0" err="1" smtClean="0"/>
              <a:t>MassIVE</a:t>
            </a:r>
            <a:r>
              <a:rPr lang="en-GB" dirty="0" smtClean="0"/>
              <a:t> OPEN ONLINE </a:t>
            </a:r>
            <a:r>
              <a:rPr lang="en-GB" dirty="0" err="1" smtClean="0"/>
              <a:t>CoURSES</a:t>
            </a:r>
            <a:endParaRPr lang="en-GB" dirty="0"/>
          </a:p>
        </p:txBody>
      </p:sp>
      <p:sp>
        <p:nvSpPr>
          <p:cNvPr id="3" name="Subtitle 2"/>
          <p:cNvSpPr>
            <a:spLocks noGrp="1"/>
          </p:cNvSpPr>
          <p:nvPr>
            <p:ph type="subTitle" idx="1"/>
          </p:nvPr>
        </p:nvSpPr>
        <p:spPr>
          <a:xfrm>
            <a:off x="424800" y="4653136"/>
            <a:ext cx="8280000" cy="1152128"/>
          </a:xfrm>
        </p:spPr>
        <p:txBody>
          <a:bodyPr/>
          <a:lstStyle/>
          <a:p>
            <a:r>
              <a:rPr lang="en-GB" altLang="en-US" dirty="0" smtClean="0"/>
              <a:t>Learn from our experiences in Begin Programming and Begin Robotics.</a:t>
            </a:r>
          </a:p>
          <a:p>
            <a:r>
              <a:rPr lang="en-GB" altLang="en-US" dirty="0" smtClean="0"/>
              <a:t>Novel content and approaches – impact on ‘normal’ courses</a:t>
            </a:r>
          </a:p>
          <a:p>
            <a:r>
              <a:rPr lang="en-GB" altLang="en-US" dirty="0" smtClean="0"/>
              <a:t>Potential for the future</a:t>
            </a:r>
            <a:endParaRPr lang="en-US" altLang="en-US" dirty="0" smtClean="0"/>
          </a:p>
          <a:p>
            <a:endParaRPr lang="en-US" altLang="en-US" dirty="0" smtClean="0"/>
          </a:p>
          <a:p>
            <a:endParaRPr lang="en-GB"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5" name="Text Placeholder 4"/>
          <p:cNvSpPr>
            <a:spLocks noGrp="1"/>
          </p:cNvSpPr>
          <p:nvPr>
            <p:ph type="body" sz="quarter" idx="13"/>
          </p:nvPr>
        </p:nvSpPr>
        <p:spPr>
          <a:xfrm>
            <a:off x="417512" y="0"/>
            <a:ext cx="4154488" cy="867106"/>
          </a:xfrm>
        </p:spPr>
        <p:txBody>
          <a:bodyPr/>
          <a:lstStyle/>
          <a:p>
            <a:r>
              <a:rPr lang="en-GB" dirty="0" smtClean="0"/>
              <a:t>Dr Karsten Lundqvist and Prof Richard Mitchell</a:t>
            </a:r>
            <a:endParaRPr lang="en-GB" dirty="0"/>
          </a:p>
        </p:txBody>
      </p:sp>
      <p:sp>
        <p:nvSpPr>
          <p:cNvPr id="6" name="Picture Placeholder 5"/>
          <p:cNvSpPr>
            <a:spLocks noGrp="1"/>
          </p:cNvSpPr>
          <p:nvPr>
            <p:ph type="pic" sz="quarter" idx="16"/>
          </p:nvPr>
        </p:nvSpPr>
        <p:spPr/>
      </p:sp>
      <p:grpSp>
        <p:nvGrpSpPr>
          <p:cNvPr id="8" name="Group 7"/>
          <p:cNvGrpSpPr/>
          <p:nvPr/>
        </p:nvGrpSpPr>
        <p:grpSpPr>
          <a:xfrm>
            <a:off x="0" y="2295128"/>
            <a:ext cx="9144000" cy="2286000"/>
            <a:chOff x="0" y="522000"/>
            <a:chExt cx="9144000" cy="2286000"/>
          </a:xfrm>
        </p:grpSpPr>
        <p:sp>
          <p:nvSpPr>
            <p:cNvPr id="9" name="Rectangle 8"/>
            <p:cNvSpPr/>
            <p:nvPr/>
          </p:nvSpPr>
          <p:spPr>
            <a:xfrm>
              <a:off x="0" y="52200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scampi.jpg"/>
            <p:cNvPicPr>
              <a:picLocks noChangeAspect="1"/>
            </p:cNvPicPr>
            <p:nvPr userDrawn="1"/>
          </p:nvPicPr>
          <p:blipFill>
            <a:blip r:embed="rId2" cstate="print"/>
            <a:stretch>
              <a:fillRect/>
            </a:stretch>
          </p:blipFill>
          <p:spPr>
            <a:xfrm>
              <a:off x="4739775" y="1700808"/>
              <a:ext cx="1080120" cy="1080120"/>
            </a:xfrm>
            <a:prstGeom prst="rect">
              <a:avLst/>
            </a:prstGeom>
          </p:spPr>
        </p:pic>
        <p:pic>
          <p:nvPicPr>
            <p:cNvPr id="11" name="Picture 2" descr="%_tempFileNameDSC_525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6028" y="548680"/>
              <a:ext cx="1484444"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_tempFileNameDSC_5205%"/>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4434" r="248"/>
            <a:stretch/>
          </p:blipFill>
          <p:spPr bwMode="auto">
            <a:xfrm>
              <a:off x="4499992" y="548680"/>
              <a:ext cx="1548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_tempFileNameDSC_5128%"/>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 r="29136"/>
            <a:stretch/>
          </p:blipFill>
          <p:spPr bwMode="auto">
            <a:xfrm>
              <a:off x="5892489" y="1700808"/>
              <a:ext cx="1151542" cy="10805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_tempFileNameDSC_5229%"/>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19698" b="17311"/>
            <a:stretch/>
          </p:blipFill>
          <p:spPr bwMode="auto">
            <a:xfrm>
              <a:off x="6119912" y="548680"/>
              <a:ext cx="114014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547200"/>
              <a:ext cx="1351374" cy="22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l="4033" r="4033"/>
            <a:stretch>
              <a:fillRect/>
            </a:stretch>
          </p:blipFill>
          <p:spPr bwMode="auto">
            <a:xfrm>
              <a:off x="1964406" y="548680"/>
              <a:ext cx="1743499"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19672" y="1699200"/>
              <a:ext cx="1133893"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t="2519" r="7393" b="814"/>
            <a:stretch/>
          </p:blipFill>
          <p:spPr bwMode="auto">
            <a:xfrm flipH="1">
              <a:off x="2843808" y="1699200"/>
              <a:ext cx="152689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416704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Anatomy of a </a:t>
            </a:r>
            <a:r>
              <a:rPr lang="en-GB" dirty="0" err="1" smtClean="0"/>
              <a:t>mooc</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10</a:t>
            </a:fld>
            <a:endParaRPr lang="en-GB" alt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 b="40178"/>
          <a:stretch/>
        </p:blipFill>
        <p:spPr bwMode="auto">
          <a:xfrm>
            <a:off x="1331641" y="1988840"/>
            <a:ext cx="5832647" cy="447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75781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continued</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11</a:t>
            </a:fld>
            <a:endParaRPr lang="en-GB" alt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734" b="7"/>
          <a:stretch/>
        </p:blipFill>
        <p:spPr bwMode="auto">
          <a:xfrm>
            <a:off x="1763688" y="2032828"/>
            <a:ext cx="5926685" cy="434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7022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for robotics</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12</a:t>
            </a:fld>
            <a:endParaRPr lang="en-GB"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90" y="2060848"/>
            <a:ext cx="7776864" cy="429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30966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t>
            </a:r>
            <a:r>
              <a:rPr lang="en-GB" dirty="0" err="1" smtClean="0"/>
              <a:t>moocs</a:t>
            </a:r>
            <a:endParaRPr lang="en-GB" dirty="0"/>
          </a:p>
        </p:txBody>
      </p:sp>
      <p:sp>
        <p:nvSpPr>
          <p:cNvPr id="3" name="Content Placeholder 2"/>
          <p:cNvSpPr>
            <a:spLocks noGrp="1"/>
          </p:cNvSpPr>
          <p:nvPr>
            <p:ph idx="1"/>
          </p:nvPr>
        </p:nvSpPr>
        <p:spPr>
          <a:xfrm>
            <a:off x="424800" y="2214000"/>
            <a:ext cx="5371336" cy="3960000"/>
          </a:xfrm>
        </p:spPr>
        <p:txBody>
          <a:bodyPr/>
          <a:lstStyle/>
          <a:p>
            <a:r>
              <a:rPr lang="en-GB" dirty="0"/>
              <a:t>Why would Universities invest in these?</a:t>
            </a:r>
          </a:p>
          <a:p>
            <a:pPr lvl="1"/>
            <a:r>
              <a:rPr lang="en-GB" dirty="0"/>
              <a:t>They are free, but there is a cost to make </a:t>
            </a:r>
          </a:p>
          <a:p>
            <a:pPr lvl="2"/>
            <a:r>
              <a:rPr lang="en-GB" dirty="0"/>
              <a:t>Average ~£ 30,000</a:t>
            </a:r>
          </a:p>
          <a:p>
            <a:pPr lvl="1"/>
            <a:r>
              <a:rPr lang="en-GB" dirty="0"/>
              <a:t>Running costs</a:t>
            </a:r>
          </a:p>
          <a:p>
            <a:pPr lvl="2"/>
            <a:r>
              <a:rPr lang="en-GB" dirty="0"/>
              <a:t>Support</a:t>
            </a:r>
          </a:p>
          <a:p>
            <a:pPr lvl="2"/>
            <a:r>
              <a:rPr lang="en-GB" dirty="0"/>
              <a:t>Technology</a:t>
            </a:r>
          </a:p>
          <a:p>
            <a:endParaRPr lang="en-GB" dirty="0"/>
          </a:p>
          <a:p>
            <a:r>
              <a:rPr lang="en-GB" dirty="0"/>
              <a:t>Some MOOCs show how poor teaching can be at University level…</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13</a:t>
            </a:fld>
            <a:endParaRPr lang="en-GB"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204864"/>
            <a:ext cx="3006080" cy="400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91203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t>
            </a:r>
            <a:r>
              <a:rPr lang="en-GB" dirty="0" err="1"/>
              <a:t>moocs</a:t>
            </a:r>
            <a:r>
              <a:rPr lang="en-GB" dirty="0"/>
              <a:t> – 5 R’s … </a:t>
            </a:r>
          </a:p>
        </p:txBody>
      </p:sp>
      <p:sp>
        <p:nvSpPr>
          <p:cNvPr id="3" name="Content Placeholder 2"/>
          <p:cNvSpPr>
            <a:spLocks noGrp="1"/>
          </p:cNvSpPr>
          <p:nvPr>
            <p:ph idx="1"/>
          </p:nvPr>
        </p:nvSpPr>
        <p:spPr/>
        <p:txBody>
          <a:bodyPr/>
          <a:lstStyle/>
          <a:p>
            <a:r>
              <a:rPr lang="en-GB" dirty="0"/>
              <a:t>Reputation</a:t>
            </a:r>
          </a:p>
          <a:p>
            <a:pPr lvl="1"/>
            <a:r>
              <a:rPr lang="en-GB" dirty="0"/>
              <a:t>Who knows about MIT’s open courses?</a:t>
            </a:r>
          </a:p>
          <a:p>
            <a:pPr lvl="1"/>
            <a:r>
              <a:rPr lang="en-GB" dirty="0"/>
              <a:t>Outreach!</a:t>
            </a:r>
          </a:p>
          <a:p>
            <a:pPr lvl="1"/>
            <a:r>
              <a:rPr lang="en-GB" dirty="0" err="1"/>
              <a:t>Karsten’s</a:t>
            </a:r>
            <a:r>
              <a:rPr lang="en-GB" dirty="0"/>
              <a:t> work has been on national TV</a:t>
            </a:r>
          </a:p>
          <a:p>
            <a:pPr lvl="2"/>
            <a:r>
              <a:rPr lang="en-GB" dirty="0" smtClean="0"/>
              <a:t>and has been </a:t>
            </a:r>
            <a:r>
              <a:rPr lang="en-GB" dirty="0"/>
              <a:t>recognised in India!</a:t>
            </a:r>
          </a:p>
          <a:p>
            <a:r>
              <a:rPr lang="en-GB" dirty="0"/>
              <a:t>Recruitment</a:t>
            </a:r>
          </a:p>
          <a:p>
            <a:pPr lvl="1"/>
            <a:r>
              <a:rPr lang="en-GB" dirty="0"/>
              <a:t>Many universities use TV commercials, let’s do a cost analysis…</a:t>
            </a:r>
          </a:p>
          <a:p>
            <a:pPr lvl="1"/>
            <a:r>
              <a:rPr lang="en-GB" dirty="0"/>
              <a:t>~10% of new students in our School indicate that “Begin Programming” influenced their choice positively. </a:t>
            </a:r>
            <a:endParaRPr lang="en-GB" dirty="0" smtClean="0"/>
          </a:p>
          <a:p>
            <a:pPr lvl="1"/>
            <a:r>
              <a:rPr lang="en-GB" dirty="0" smtClean="0"/>
              <a:t>This </a:t>
            </a:r>
            <a:r>
              <a:rPr lang="en-GB" dirty="0"/>
              <a:t>has completely covered the </a:t>
            </a:r>
            <a:r>
              <a:rPr lang="en-GB" dirty="0" smtClean="0"/>
              <a:t>costs - this </a:t>
            </a:r>
            <a:r>
              <a:rPr lang="en-GB" dirty="0"/>
              <a:t>is unusual!</a:t>
            </a:r>
          </a:p>
          <a:p>
            <a:pPr lvl="1"/>
            <a:r>
              <a:rPr lang="en-GB" dirty="0"/>
              <a:t>Used in Open Days</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14</a:t>
            </a:fld>
            <a:endParaRPr lang="en-GB" altLang="en-US"/>
          </a:p>
        </p:txBody>
      </p:sp>
    </p:spTree>
    <p:extLst>
      <p:ext uri="{BB962C8B-B14F-4D97-AF65-F5344CB8AC3E}">
        <p14:creationId xmlns:p14="http://schemas.microsoft.com/office/powerpoint/2010/main" val="40635262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t>
            </a:r>
            <a:r>
              <a:rPr lang="en-GB" dirty="0" err="1" smtClean="0"/>
              <a:t>moocs</a:t>
            </a:r>
            <a:r>
              <a:rPr lang="en-GB" dirty="0" smtClean="0"/>
              <a:t> – 5 R’s … </a:t>
            </a:r>
            <a:endParaRPr lang="en-GB" dirty="0"/>
          </a:p>
        </p:txBody>
      </p:sp>
      <p:sp>
        <p:nvSpPr>
          <p:cNvPr id="3" name="Content Placeholder 2"/>
          <p:cNvSpPr>
            <a:spLocks noGrp="1"/>
          </p:cNvSpPr>
          <p:nvPr>
            <p:ph idx="1"/>
          </p:nvPr>
        </p:nvSpPr>
        <p:spPr/>
        <p:txBody>
          <a:bodyPr/>
          <a:lstStyle/>
          <a:p>
            <a:r>
              <a:rPr lang="en-GB" dirty="0"/>
              <a:t>Renew</a:t>
            </a:r>
          </a:p>
          <a:p>
            <a:pPr lvl="1"/>
            <a:r>
              <a:rPr lang="en-GB" dirty="0"/>
              <a:t>Repurpose existing teaching material into a MOOC format improves it</a:t>
            </a:r>
          </a:p>
          <a:p>
            <a:pPr lvl="2"/>
            <a:r>
              <a:rPr lang="en-GB" dirty="0" smtClean="0"/>
              <a:t>140.000 </a:t>
            </a:r>
            <a:r>
              <a:rPr lang="en-GB" dirty="0"/>
              <a:t>participants cannot be wrong</a:t>
            </a:r>
          </a:p>
          <a:p>
            <a:pPr lvl="2"/>
            <a:r>
              <a:rPr lang="en-GB" dirty="0"/>
              <a:t>University of Edinburgh</a:t>
            </a:r>
          </a:p>
          <a:p>
            <a:r>
              <a:rPr lang="en-GB" dirty="0"/>
              <a:t>Reuse</a:t>
            </a:r>
          </a:p>
          <a:p>
            <a:pPr lvl="1"/>
            <a:r>
              <a:rPr lang="en-GB" dirty="0"/>
              <a:t>It makes reuse of material easier. We use MOOC material in</a:t>
            </a:r>
          </a:p>
          <a:p>
            <a:pPr lvl="2"/>
            <a:r>
              <a:rPr lang="en-GB" dirty="0"/>
              <a:t>2</a:t>
            </a:r>
            <a:r>
              <a:rPr lang="en-GB" baseline="30000" dirty="0"/>
              <a:t>nd</a:t>
            </a:r>
            <a:r>
              <a:rPr lang="en-GB" dirty="0"/>
              <a:t> year Java module coursework</a:t>
            </a:r>
          </a:p>
          <a:p>
            <a:pPr lvl="2"/>
            <a:r>
              <a:rPr lang="en-GB" dirty="0"/>
              <a:t>1</a:t>
            </a:r>
            <a:r>
              <a:rPr lang="en-GB" baseline="30000" dirty="0"/>
              <a:t>st</a:t>
            </a:r>
            <a:r>
              <a:rPr lang="en-GB" dirty="0"/>
              <a:t> year Feedback </a:t>
            </a:r>
            <a:r>
              <a:rPr lang="en-GB" dirty="0" smtClean="0"/>
              <a:t>Lectures for RJM</a:t>
            </a:r>
            <a:endParaRPr lang="en-GB" dirty="0"/>
          </a:p>
          <a:p>
            <a:r>
              <a:rPr lang="en-GB" dirty="0"/>
              <a:t>Research</a:t>
            </a:r>
          </a:p>
          <a:p>
            <a:pPr lvl="1"/>
            <a:r>
              <a:rPr lang="en-GB" dirty="0"/>
              <a:t>A lot of data!</a:t>
            </a:r>
          </a:p>
          <a:p>
            <a:pPr lvl="1"/>
            <a:r>
              <a:rPr lang="en-GB" dirty="0"/>
              <a:t>Most of my research is now connected to MOOCs</a:t>
            </a:r>
          </a:p>
          <a:p>
            <a:pPr marL="0" indent="0">
              <a:buNone/>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15</a:t>
            </a:fld>
            <a:endParaRPr lang="en-GB" altLang="en-US"/>
          </a:p>
        </p:txBody>
      </p:sp>
    </p:spTree>
    <p:extLst>
      <p:ext uri="{BB962C8B-B14F-4D97-AF65-F5344CB8AC3E}">
        <p14:creationId xmlns:p14="http://schemas.microsoft.com/office/powerpoint/2010/main" val="273480996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a:t>
            </a:r>
            <a:r>
              <a:rPr lang="en-GB" dirty="0" err="1" smtClean="0"/>
              <a:t>moocs</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16</a:t>
            </a:fld>
            <a:endParaRPr lang="en-GB" altLang="en-US"/>
          </a:p>
        </p:txBody>
      </p:sp>
      <p:pic>
        <p:nvPicPr>
          <p:cNvPr id="5" name="Picture 3" descr="C:\Users\sis05kol\Downloads\7i9w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5" y="2132856"/>
            <a:ext cx="6139021" cy="361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6834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a:t>
            </a:r>
            <a:r>
              <a:rPr lang="en-GB" dirty="0" err="1" smtClean="0"/>
              <a:t>moocs</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17</a:t>
            </a:fld>
            <a:endParaRPr lang="en-GB" altLang="en-US"/>
          </a:p>
        </p:txBody>
      </p:sp>
      <p:sp>
        <p:nvSpPr>
          <p:cNvPr id="5" name="TextBox 4"/>
          <p:cNvSpPr txBox="1"/>
          <p:nvPr/>
        </p:nvSpPr>
        <p:spPr>
          <a:xfrm>
            <a:off x="2620340" y="2163628"/>
            <a:ext cx="4244625" cy="3785652"/>
          </a:xfrm>
          <a:prstGeom prst="rect">
            <a:avLst/>
          </a:prstGeom>
          <a:noFill/>
          <a:ln w="38100">
            <a:solidFill>
              <a:schemeClr val="tx1"/>
            </a:solidFill>
          </a:ln>
        </p:spPr>
        <p:txBody>
          <a:bodyPr wrap="square" rtlCol="0">
            <a:spAutoFit/>
          </a:bodyPr>
          <a:lstStyle/>
          <a:p>
            <a:pPr algn="ctr"/>
            <a:r>
              <a:rPr lang="en-GB" sz="8000" dirty="0"/>
              <a:t>Planning </a:t>
            </a:r>
            <a:endParaRPr lang="en-GB" sz="8000" dirty="0" smtClean="0"/>
          </a:p>
          <a:p>
            <a:pPr algn="ctr"/>
            <a:r>
              <a:rPr lang="en-GB" sz="8000" dirty="0" smtClean="0"/>
              <a:t>is </a:t>
            </a:r>
          </a:p>
          <a:p>
            <a:pPr algn="ctr"/>
            <a:r>
              <a:rPr lang="en-GB" sz="8000" dirty="0" smtClean="0"/>
              <a:t>crucial</a:t>
            </a:r>
            <a:endParaRPr lang="en-GB" sz="8000" dirty="0"/>
          </a:p>
        </p:txBody>
      </p:sp>
    </p:spTree>
    <p:extLst>
      <p:ext uri="{BB962C8B-B14F-4D97-AF65-F5344CB8AC3E}">
        <p14:creationId xmlns:p14="http://schemas.microsoft.com/office/powerpoint/2010/main" val="341722303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MOOCS</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18</a:t>
            </a:fld>
            <a:endParaRPr lang="en-GB"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54" y="2060848"/>
            <a:ext cx="5517954" cy="388843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32581" y="2956451"/>
            <a:ext cx="4094186" cy="230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09399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a:t>
            </a:r>
            <a:r>
              <a:rPr lang="en-GB" dirty="0" err="1" smtClean="0"/>
              <a:t>moocs</a:t>
            </a:r>
            <a:endParaRPr lang="en-GB" dirty="0"/>
          </a:p>
        </p:txBody>
      </p:sp>
      <p:sp>
        <p:nvSpPr>
          <p:cNvPr id="3" name="Content Placeholder 2"/>
          <p:cNvSpPr>
            <a:spLocks noGrp="1"/>
          </p:cNvSpPr>
          <p:nvPr>
            <p:ph idx="1"/>
          </p:nvPr>
        </p:nvSpPr>
        <p:spPr/>
        <p:txBody>
          <a:bodyPr/>
          <a:lstStyle/>
          <a:p>
            <a:r>
              <a:rPr lang="en-GB" dirty="0"/>
              <a:t>Review your idea - Not just your content!</a:t>
            </a:r>
          </a:p>
          <a:p>
            <a:pPr lvl="1"/>
            <a:r>
              <a:rPr lang="en-GB" dirty="0"/>
              <a:t>You might need to change the aim of the MOOC! </a:t>
            </a:r>
            <a:endParaRPr lang="en-GB" dirty="0" smtClean="0"/>
          </a:p>
          <a:p>
            <a:pPr lvl="1"/>
            <a:r>
              <a:rPr lang="en-GB" dirty="0" smtClean="0"/>
              <a:t>Or</a:t>
            </a:r>
            <a:r>
              <a:rPr lang="en-GB" dirty="0"/>
              <a:t>, you might need to change the aim of your existing content!</a:t>
            </a:r>
          </a:p>
          <a:p>
            <a:r>
              <a:rPr lang="en-GB" dirty="0"/>
              <a:t>Evaluate the underpinning pedagogical philosophy and theory</a:t>
            </a:r>
          </a:p>
          <a:p>
            <a:pPr lvl="1"/>
            <a:r>
              <a:rPr lang="en-GB" dirty="0"/>
              <a:t>Can the content be effective without a change?</a:t>
            </a:r>
          </a:p>
          <a:p>
            <a:pPr lvl="1"/>
            <a:r>
              <a:rPr lang="en-GB" dirty="0"/>
              <a:t>Could it be even more effective with a change?</a:t>
            </a:r>
          </a:p>
          <a:p>
            <a:r>
              <a:rPr lang="en-GB" dirty="0"/>
              <a:t>I have found it useful to think pedagogically</a:t>
            </a:r>
          </a:p>
          <a:p>
            <a:pPr lvl="1"/>
            <a:r>
              <a:rPr lang="en-GB" dirty="0"/>
              <a:t>'Pedagogy is the driver, technology is the accelerator' - Michael </a:t>
            </a:r>
            <a:r>
              <a:rPr lang="en-GB" dirty="0" err="1"/>
              <a:t>Fullan</a:t>
            </a:r>
            <a:endParaRPr lang="en-GB" dirty="0"/>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19</a:t>
            </a:fld>
            <a:endParaRPr lang="en-GB" altLang="en-US"/>
          </a:p>
        </p:txBody>
      </p:sp>
    </p:spTree>
    <p:extLst>
      <p:ext uri="{BB962C8B-B14F-4D97-AF65-F5344CB8AC3E}">
        <p14:creationId xmlns:p14="http://schemas.microsoft.com/office/powerpoint/2010/main" val="224471476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Karsten</a:t>
            </a:r>
          </a:p>
        </p:txBody>
      </p:sp>
      <p:sp>
        <p:nvSpPr>
          <p:cNvPr id="3" name="Content Placeholder 2"/>
          <p:cNvSpPr>
            <a:spLocks noGrp="1"/>
          </p:cNvSpPr>
          <p:nvPr>
            <p:ph idx="1"/>
          </p:nvPr>
        </p:nvSpPr>
        <p:spPr/>
        <p:txBody>
          <a:bodyPr/>
          <a:lstStyle/>
          <a:p>
            <a:r>
              <a:rPr lang="en-GB" dirty="0"/>
              <a:t>Computer Scientist</a:t>
            </a:r>
          </a:p>
          <a:p>
            <a:pPr lvl="1"/>
            <a:r>
              <a:rPr lang="en-GB" dirty="0"/>
              <a:t>Loves games</a:t>
            </a:r>
          </a:p>
          <a:p>
            <a:r>
              <a:rPr lang="en-GB" dirty="0"/>
              <a:t>Research interest</a:t>
            </a:r>
          </a:p>
          <a:p>
            <a:pPr lvl="1"/>
            <a:r>
              <a:rPr lang="en-GB" dirty="0"/>
              <a:t>Use of technology and Artificial Intelligence to improve teaching and learning</a:t>
            </a:r>
          </a:p>
          <a:p>
            <a:pPr lvl="2"/>
            <a:r>
              <a:rPr lang="en-GB" dirty="0"/>
              <a:t>Social networking</a:t>
            </a:r>
          </a:p>
          <a:p>
            <a:pPr lvl="2"/>
            <a:r>
              <a:rPr lang="en-GB" dirty="0"/>
              <a:t>Gamification of education</a:t>
            </a:r>
          </a:p>
          <a:p>
            <a:pPr lvl="2"/>
            <a:r>
              <a:rPr lang="en-GB" dirty="0"/>
              <a:t>Use of games in education</a:t>
            </a:r>
          </a:p>
          <a:p>
            <a:pPr lvl="2"/>
            <a:r>
              <a:rPr lang="en-GB" dirty="0"/>
              <a:t>Tutoring</a:t>
            </a:r>
          </a:p>
          <a:p>
            <a:pPr lvl="2"/>
            <a:r>
              <a:rPr lang="en-GB" dirty="0"/>
              <a:t>Feedback provision</a:t>
            </a:r>
          </a:p>
          <a:p>
            <a:pPr lvl="2"/>
            <a:r>
              <a:rPr lang="en-GB" dirty="0"/>
              <a:t>Online courses</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a:t>
            </a:fld>
            <a:endParaRPr lang="en-GB" altLang="en-US"/>
          </a:p>
        </p:txBody>
      </p:sp>
    </p:spTree>
    <p:extLst>
      <p:ext uri="{BB962C8B-B14F-4D97-AF65-F5344CB8AC3E}">
        <p14:creationId xmlns:p14="http://schemas.microsoft.com/office/powerpoint/2010/main" val="14935595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Constructivism </a:t>
            </a:r>
            <a:r>
              <a:rPr lang="en-GB" sz="2400" dirty="0"/>
              <a:t>(</a:t>
            </a:r>
            <a:r>
              <a:rPr lang="en-GB" sz="2400" dirty="0" err="1"/>
              <a:t>Papert</a:t>
            </a:r>
            <a:r>
              <a:rPr lang="en-GB" sz="2400" dirty="0" smtClean="0"/>
              <a:t>)</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20</a:t>
            </a:fld>
            <a:endParaRPr lang="en-GB" altLang="en-US"/>
          </a:p>
        </p:txBody>
      </p:sp>
      <p:pic>
        <p:nvPicPr>
          <p:cNvPr id="5" name="Picture 4" descr="constructivism.png"/>
          <p:cNvPicPr>
            <a:picLocks noChangeAspect="1"/>
          </p:cNvPicPr>
          <p:nvPr/>
        </p:nvPicPr>
        <p:blipFill>
          <a:blip r:embed="rId2" cstate="print"/>
          <a:stretch>
            <a:fillRect/>
          </a:stretch>
        </p:blipFill>
        <p:spPr>
          <a:xfrm>
            <a:off x="227815" y="2745147"/>
            <a:ext cx="3408081" cy="2556061"/>
          </a:xfrm>
          <a:prstGeom prst="rect">
            <a:avLst/>
          </a:prstGeom>
        </p:spPr>
      </p:pic>
      <p:sp>
        <p:nvSpPr>
          <p:cNvPr id="6" name="TextBox 5"/>
          <p:cNvSpPr txBox="1"/>
          <p:nvPr/>
        </p:nvSpPr>
        <p:spPr>
          <a:xfrm>
            <a:off x="2339752" y="4452724"/>
            <a:ext cx="4856651" cy="369332"/>
          </a:xfrm>
          <a:prstGeom prst="rect">
            <a:avLst/>
          </a:prstGeom>
          <a:noFill/>
        </p:spPr>
        <p:txBody>
          <a:bodyPr wrap="none" rtlCol="0">
            <a:spAutoFit/>
          </a:bodyPr>
          <a:lstStyle/>
          <a:p>
            <a:r>
              <a:rPr lang="en-GB" dirty="0" smtClean="0"/>
              <a:t>Create knowledge from experience / experiments</a:t>
            </a:r>
            <a:endParaRPr lang="en-GB" dirty="0"/>
          </a:p>
        </p:txBody>
      </p:sp>
      <p:sp>
        <p:nvSpPr>
          <p:cNvPr id="7" name="TextBox 6"/>
          <p:cNvSpPr txBox="1"/>
          <p:nvPr/>
        </p:nvSpPr>
        <p:spPr>
          <a:xfrm>
            <a:off x="1544859" y="4859868"/>
            <a:ext cx="4914359" cy="369332"/>
          </a:xfrm>
          <a:prstGeom prst="rect">
            <a:avLst/>
          </a:prstGeom>
          <a:noFill/>
        </p:spPr>
        <p:txBody>
          <a:bodyPr wrap="none" rtlCol="0">
            <a:spAutoFit/>
          </a:bodyPr>
          <a:lstStyle/>
          <a:p>
            <a:r>
              <a:rPr lang="en-GB" dirty="0" smtClean="0"/>
              <a:t>Make tangible objects to learn (LEGO </a:t>
            </a:r>
            <a:r>
              <a:rPr lang="en-GB" dirty="0" err="1" smtClean="0"/>
              <a:t>Mindstorms</a:t>
            </a:r>
            <a:r>
              <a:rPr lang="en-GB" dirty="0" smtClean="0"/>
              <a:t>)</a:t>
            </a:r>
            <a:endParaRPr lang="en-GB" dirty="0"/>
          </a:p>
        </p:txBody>
      </p:sp>
      <p:sp>
        <p:nvSpPr>
          <p:cNvPr id="8" name="TextBox 7"/>
          <p:cNvSpPr txBox="1"/>
          <p:nvPr/>
        </p:nvSpPr>
        <p:spPr>
          <a:xfrm>
            <a:off x="939033" y="5291916"/>
            <a:ext cx="5766579" cy="369332"/>
          </a:xfrm>
          <a:prstGeom prst="rect">
            <a:avLst/>
          </a:prstGeom>
          <a:noFill/>
        </p:spPr>
        <p:txBody>
          <a:bodyPr wrap="none" rtlCol="0">
            <a:spAutoFit/>
          </a:bodyPr>
          <a:lstStyle/>
          <a:p>
            <a:r>
              <a:rPr lang="en-GB" dirty="0" smtClean="0"/>
              <a:t>Teaching is important, but learning is much more important</a:t>
            </a:r>
            <a:endParaRPr lang="en-GB" dirty="0"/>
          </a:p>
        </p:txBody>
      </p:sp>
      <p:pic>
        <p:nvPicPr>
          <p:cNvPr id="9" name="Picture 2" descr="http://4.bp.blogspot.com/__i04_gN38IQ/SxXNCURrdkI/AAAAAAAAACY/olJCwWnS6II/s1600/h1931_4_bottom_std.jpg"/>
          <p:cNvPicPr>
            <a:picLocks noChangeAspect="1" noChangeArrowheads="1"/>
          </p:cNvPicPr>
          <p:nvPr/>
        </p:nvPicPr>
        <p:blipFill>
          <a:blip r:embed="rId3" cstate="print"/>
          <a:srcRect/>
          <a:stretch>
            <a:fillRect/>
          </a:stretch>
        </p:blipFill>
        <p:spPr bwMode="auto">
          <a:xfrm>
            <a:off x="6156176" y="2492896"/>
            <a:ext cx="2553011" cy="1872208"/>
          </a:xfrm>
          <a:prstGeom prst="rect">
            <a:avLst/>
          </a:prstGeom>
          <a:noFill/>
        </p:spPr>
      </p:pic>
    </p:spTree>
    <p:extLst>
      <p:ext uri="{BB962C8B-B14F-4D97-AF65-F5344CB8AC3E}">
        <p14:creationId xmlns:p14="http://schemas.microsoft.com/office/powerpoint/2010/main" val="24370678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engaging material</a:t>
            </a:r>
            <a:endParaRPr lang="en-GB" dirty="0"/>
          </a:p>
        </p:txBody>
      </p:sp>
      <p:sp>
        <p:nvSpPr>
          <p:cNvPr id="3" name="Content Placeholder 2"/>
          <p:cNvSpPr>
            <a:spLocks noGrp="1"/>
          </p:cNvSpPr>
          <p:nvPr>
            <p:ph idx="1"/>
          </p:nvPr>
        </p:nvSpPr>
        <p:spPr/>
        <p:txBody>
          <a:bodyPr/>
          <a:lstStyle/>
          <a:p>
            <a:r>
              <a:rPr lang="en-GB" dirty="0"/>
              <a:t>Learner-centred</a:t>
            </a:r>
          </a:p>
          <a:p>
            <a:pPr lvl="1"/>
            <a:r>
              <a:rPr lang="en-GB" dirty="0"/>
              <a:t>Facilitate learner-learner integration and collaboration so that they will learn from one another and expand their knowledge base together (Diaz and </a:t>
            </a:r>
            <a:r>
              <a:rPr lang="en-GB" dirty="0" err="1"/>
              <a:t>Bontenbal</a:t>
            </a:r>
            <a:r>
              <a:rPr lang="en-GB" dirty="0"/>
              <a:t> 2001)</a:t>
            </a:r>
          </a:p>
          <a:p>
            <a:pPr lvl="1"/>
            <a:r>
              <a:rPr lang="en-GB" dirty="0"/>
              <a:t>The goal of learning communities is for students to work together and expand their knowledge base collaboratively (Anderson, 2004; Vygotsky, 1978).</a:t>
            </a:r>
          </a:p>
          <a:p>
            <a:pPr lvl="2"/>
            <a:r>
              <a:rPr lang="en-GB" dirty="0"/>
              <a:t>Cognitive presence: study of a particular content </a:t>
            </a:r>
          </a:p>
          <a:p>
            <a:pPr lvl="2"/>
            <a:r>
              <a:rPr lang="en-GB" dirty="0"/>
              <a:t>Social presence: supportive environment. </a:t>
            </a:r>
          </a:p>
          <a:p>
            <a:pPr lvl="3"/>
            <a:r>
              <a:rPr lang="en-GB" dirty="0"/>
              <a:t>The absence of social presence leads to an inability to express disagreements, share viewpoints, explore differences, and accept support and confirmation from peers and </a:t>
            </a:r>
            <a:r>
              <a:rPr lang="en-GB" dirty="0" smtClean="0"/>
              <a:t>teacher</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21</a:t>
            </a:fld>
            <a:endParaRPr lang="en-GB" altLang="en-US"/>
          </a:p>
        </p:txBody>
      </p:sp>
    </p:spTree>
    <p:extLst>
      <p:ext uri="{BB962C8B-B14F-4D97-AF65-F5344CB8AC3E}">
        <p14:creationId xmlns:p14="http://schemas.microsoft.com/office/powerpoint/2010/main" val="3637369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Engaging </a:t>
            </a:r>
            <a:r>
              <a:rPr lang="en-GB" dirty="0" err="1" smtClean="0"/>
              <a:t>elearning</a:t>
            </a:r>
            <a:r>
              <a:rPr lang="en-GB" dirty="0" smtClean="0"/>
              <a:t> material</a:t>
            </a:r>
            <a:endParaRPr lang="en-GB" dirty="0"/>
          </a:p>
        </p:txBody>
      </p:sp>
      <p:sp>
        <p:nvSpPr>
          <p:cNvPr id="3" name="Content Placeholder 2"/>
          <p:cNvSpPr>
            <a:spLocks noGrp="1"/>
          </p:cNvSpPr>
          <p:nvPr>
            <p:ph idx="1"/>
          </p:nvPr>
        </p:nvSpPr>
        <p:spPr/>
        <p:txBody>
          <a:bodyPr/>
          <a:lstStyle/>
          <a:p>
            <a:r>
              <a:rPr lang="en-GB" dirty="0"/>
              <a:t>Quality content (can be low-cost)</a:t>
            </a:r>
          </a:p>
          <a:p>
            <a:pPr lvl="1"/>
            <a:r>
              <a:rPr lang="en-GB" dirty="0"/>
              <a:t>Video – Camtasia, </a:t>
            </a:r>
            <a:r>
              <a:rPr lang="en-GB" dirty="0" err="1"/>
              <a:t>Camstudio</a:t>
            </a:r>
            <a:endParaRPr lang="en-GB" dirty="0"/>
          </a:p>
          <a:p>
            <a:pPr lvl="1"/>
            <a:r>
              <a:rPr lang="en-GB" dirty="0"/>
              <a:t>Images - Camera, Screenshots, GIMP/Paint .NET</a:t>
            </a:r>
          </a:p>
          <a:p>
            <a:pPr lvl="1"/>
            <a:r>
              <a:rPr lang="en-GB" dirty="0"/>
              <a:t>Text</a:t>
            </a:r>
          </a:p>
          <a:p>
            <a:r>
              <a:rPr lang="en-GB" dirty="0" smtClean="0"/>
              <a:t>Use </a:t>
            </a:r>
            <a:r>
              <a:rPr lang="en-GB" dirty="0"/>
              <a:t>website that support communities</a:t>
            </a:r>
          </a:p>
          <a:p>
            <a:r>
              <a:rPr lang="en-GB" dirty="0"/>
              <a:t>Be supportive in the community</a:t>
            </a:r>
          </a:p>
          <a:p>
            <a:pPr lvl="1"/>
            <a:r>
              <a:rPr lang="en-GB" dirty="0"/>
              <a:t>Friendly</a:t>
            </a:r>
          </a:p>
          <a:p>
            <a:pPr lvl="1"/>
            <a:r>
              <a:rPr lang="en-GB" dirty="0"/>
              <a:t>Allow mistakes</a:t>
            </a:r>
          </a:p>
          <a:p>
            <a:pPr lvl="1"/>
            <a:r>
              <a:rPr lang="en-GB" dirty="0"/>
              <a:t>Show your own mistakes</a:t>
            </a:r>
          </a:p>
          <a:p>
            <a:r>
              <a:rPr lang="en-GB" dirty="0"/>
              <a:t>Be part of the community, don’t be The </a:t>
            </a:r>
            <a:r>
              <a:rPr lang="en-GB" dirty="0" smtClean="0"/>
              <a:t>Community</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22</a:t>
            </a:fld>
            <a:endParaRPr lang="en-GB" altLang="en-US"/>
          </a:p>
        </p:txBody>
      </p:sp>
    </p:spTree>
    <p:extLst>
      <p:ext uri="{BB962C8B-B14F-4D97-AF65-F5344CB8AC3E}">
        <p14:creationId xmlns:p14="http://schemas.microsoft.com/office/powerpoint/2010/main" val="19679503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Engage the audience</a:t>
            </a:r>
          </a:p>
        </p:txBody>
      </p:sp>
      <p:sp>
        <p:nvSpPr>
          <p:cNvPr id="3" name="Content Placeholder 2"/>
          <p:cNvSpPr>
            <a:spLocks noGrp="1"/>
          </p:cNvSpPr>
          <p:nvPr>
            <p:ph idx="1"/>
          </p:nvPr>
        </p:nvSpPr>
        <p:spPr/>
        <p:txBody>
          <a:bodyPr/>
          <a:lstStyle/>
          <a:p>
            <a:r>
              <a:rPr lang="en-GB" dirty="0"/>
              <a:t>Create experiences instead of instruction</a:t>
            </a:r>
          </a:p>
          <a:p>
            <a:r>
              <a:rPr lang="en-GB" dirty="0"/>
              <a:t>Facilitate meeting points</a:t>
            </a:r>
          </a:p>
          <a:p>
            <a:pPr lvl="1"/>
            <a:r>
              <a:rPr lang="en-GB" dirty="0"/>
              <a:t>Open debate. Allow difference</a:t>
            </a:r>
          </a:p>
          <a:p>
            <a:pPr lvl="2"/>
            <a:r>
              <a:rPr lang="en-GB" dirty="0"/>
              <a:t>“How are you getting on?”</a:t>
            </a:r>
          </a:p>
          <a:p>
            <a:pPr lvl="2"/>
            <a:r>
              <a:rPr lang="en-GB" dirty="0"/>
              <a:t>“Share your experience!”</a:t>
            </a:r>
          </a:p>
          <a:p>
            <a:pPr lvl="2"/>
            <a:r>
              <a:rPr lang="en-GB" dirty="0"/>
              <a:t>“Are you feeling adventurous?”</a:t>
            </a:r>
          </a:p>
          <a:p>
            <a:r>
              <a:rPr lang="en-GB" dirty="0"/>
              <a:t>Ask questions, suggest exercises, excite imagination</a:t>
            </a:r>
          </a:p>
          <a:p>
            <a:pPr lvl="1"/>
            <a:r>
              <a:rPr lang="en-GB" dirty="0"/>
              <a:t>“Can you do X?”</a:t>
            </a:r>
          </a:p>
          <a:p>
            <a:pPr lvl="1"/>
            <a:r>
              <a:rPr lang="en-GB" dirty="0"/>
              <a:t>“How would you do X?”</a:t>
            </a:r>
          </a:p>
          <a:p>
            <a:pPr lvl="1"/>
            <a:r>
              <a:rPr lang="en-GB" dirty="0"/>
              <a:t>“What would you like to do instead of X?”</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23</a:t>
            </a:fld>
            <a:endParaRPr lang="en-GB" altLang="en-US"/>
          </a:p>
        </p:txBody>
      </p:sp>
    </p:spTree>
    <p:extLst>
      <p:ext uri="{BB962C8B-B14F-4D97-AF65-F5344CB8AC3E}">
        <p14:creationId xmlns:p14="http://schemas.microsoft.com/office/powerpoint/2010/main" val="192344207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 Begin robotics</a:t>
            </a:r>
            <a:endParaRPr lang="en-GB" dirty="0"/>
          </a:p>
        </p:txBody>
      </p:sp>
      <p:sp>
        <p:nvSpPr>
          <p:cNvPr id="3" name="Content Placeholder 2"/>
          <p:cNvSpPr>
            <a:spLocks noGrp="1"/>
          </p:cNvSpPr>
          <p:nvPr>
            <p:ph idx="1"/>
          </p:nvPr>
        </p:nvSpPr>
        <p:spPr/>
        <p:txBody>
          <a:bodyPr/>
          <a:lstStyle/>
          <a:p>
            <a:r>
              <a:rPr lang="en-GB" dirty="0" smtClean="0"/>
              <a:t>Great to follow Karsten … learn from experiences</a:t>
            </a:r>
          </a:p>
          <a:p>
            <a:pPr lvl="1"/>
            <a:r>
              <a:rPr lang="en-GB" dirty="0" smtClean="0"/>
              <a:t>Attended few presentations on MOOCs</a:t>
            </a:r>
          </a:p>
          <a:p>
            <a:r>
              <a:rPr lang="en-GB" dirty="0" smtClean="0"/>
              <a:t>Had clear aims – to recruit students</a:t>
            </a:r>
          </a:p>
          <a:p>
            <a:pPr lvl="1"/>
            <a:r>
              <a:rPr lang="en-GB" dirty="0" smtClean="0"/>
              <a:t>Build on visits to schools, </a:t>
            </a:r>
            <a:r>
              <a:rPr lang="en-GB" dirty="0" err="1" smtClean="0"/>
              <a:t>etc</a:t>
            </a:r>
            <a:r>
              <a:rPr lang="en-GB" dirty="0" smtClean="0"/>
              <a:t> ..</a:t>
            </a:r>
          </a:p>
          <a:p>
            <a:pPr lvl="1"/>
            <a:r>
              <a:rPr lang="en-GB" dirty="0" smtClean="0"/>
              <a:t>Inform and excite</a:t>
            </a:r>
          </a:p>
          <a:p>
            <a:pPr lvl="1"/>
            <a:r>
              <a:rPr lang="en-GB" dirty="0" smtClean="0"/>
              <a:t>Provide practical examples – but supplying ERIC robot impractical</a:t>
            </a:r>
          </a:p>
          <a:p>
            <a:r>
              <a:rPr lang="en-GB" dirty="0" smtClean="0"/>
              <a:t>Achieve by</a:t>
            </a:r>
          </a:p>
          <a:p>
            <a:pPr lvl="1"/>
            <a:r>
              <a:rPr lang="en-GB" dirty="0" smtClean="0"/>
              <a:t>Short videos … </a:t>
            </a:r>
          </a:p>
          <a:p>
            <a:pPr lvl="1"/>
            <a:r>
              <a:rPr lang="en-GB" dirty="0" smtClean="0"/>
              <a:t>Interesting articles which provoke interaction</a:t>
            </a:r>
          </a:p>
          <a:p>
            <a:pPr lvl="1"/>
            <a:r>
              <a:rPr lang="en-GB" dirty="0" smtClean="0"/>
              <a:t>Quizzes</a:t>
            </a:r>
          </a:p>
          <a:p>
            <a:pPr lvl="1"/>
            <a:r>
              <a:rPr lang="en-GB" dirty="0" smtClean="0"/>
              <a:t>Exercises to do – but how?</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24</a:t>
            </a:fld>
            <a:endParaRPr lang="en-GB" altLang="en-US"/>
          </a:p>
        </p:txBody>
      </p:sp>
    </p:spTree>
    <p:extLst>
      <p:ext uri="{BB962C8B-B14F-4D97-AF65-F5344CB8AC3E}">
        <p14:creationId xmlns:p14="http://schemas.microsoft.com/office/powerpoint/2010/main" val="160293189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exercises</a:t>
            </a:r>
            <a:endParaRPr lang="en-GB" dirty="0"/>
          </a:p>
        </p:txBody>
      </p:sp>
      <p:sp>
        <p:nvSpPr>
          <p:cNvPr id="3" name="Content Placeholder 2"/>
          <p:cNvSpPr>
            <a:spLocks noGrp="1"/>
          </p:cNvSpPr>
          <p:nvPr>
            <p:ph idx="1"/>
          </p:nvPr>
        </p:nvSpPr>
        <p:spPr/>
        <p:txBody>
          <a:bodyPr/>
          <a:lstStyle/>
          <a:p>
            <a:r>
              <a:rPr lang="en-GB" dirty="0" smtClean="0"/>
              <a:t>Course is about robots – but not programming</a:t>
            </a:r>
          </a:p>
          <a:p>
            <a:r>
              <a:rPr lang="en-GB" dirty="0" smtClean="0"/>
              <a:t>Exercises should be doable on PCs, tablets and phones</a:t>
            </a:r>
          </a:p>
          <a:p>
            <a:pPr lvl="1"/>
            <a:r>
              <a:rPr lang="en-GB" dirty="0" smtClean="0"/>
              <a:t>Wanted to avoid setting up software, excessive downloads</a:t>
            </a:r>
          </a:p>
          <a:p>
            <a:r>
              <a:rPr lang="en-GB" dirty="0" smtClean="0"/>
              <a:t>Solution – HTML5 and </a:t>
            </a:r>
            <a:r>
              <a:rPr lang="en-GB" dirty="0" err="1" smtClean="0"/>
              <a:t>javascript</a:t>
            </a:r>
            <a:endParaRPr lang="en-GB" dirty="0" smtClean="0"/>
          </a:p>
          <a:p>
            <a:pPr lvl="1"/>
            <a:r>
              <a:rPr lang="en-GB" dirty="0" smtClean="0"/>
              <a:t>Need a modern browser (supporting canvas), </a:t>
            </a:r>
            <a:r>
              <a:rPr lang="en-GB" dirty="0" err="1" smtClean="0"/>
              <a:t>javascript</a:t>
            </a:r>
            <a:r>
              <a:rPr lang="en-GB" dirty="0" smtClean="0"/>
              <a:t> enabled</a:t>
            </a:r>
          </a:p>
          <a:p>
            <a:r>
              <a:rPr lang="en-GB" dirty="0" smtClean="0"/>
              <a:t>Issues –</a:t>
            </a:r>
          </a:p>
          <a:p>
            <a:pPr lvl="1"/>
            <a:r>
              <a:rPr lang="en-GB" dirty="0" smtClean="0"/>
              <a:t>I had to (finish to) learn </a:t>
            </a:r>
            <a:r>
              <a:rPr lang="en-GB" dirty="0" err="1" smtClean="0"/>
              <a:t>javascript</a:t>
            </a:r>
            <a:endParaRPr lang="en-GB" dirty="0" smtClean="0"/>
          </a:p>
          <a:p>
            <a:pPr lvl="1"/>
            <a:r>
              <a:rPr lang="en-GB" dirty="0" err="1" smtClean="0"/>
              <a:t>FutureLearn</a:t>
            </a:r>
            <a:r>
              <a:rPr lang="en-GB" dirty="0" smtClean="0"/>
              <a:t> had to learn/approve …</a:t>
            </a:r>
          </a:p>
          <a:p>
            <a:pPr lvl="1"/>
            <a:r>
              <a:rPr lang="en-GB" dirty="0" smtClean="0"/>
              <a:t>So, much time spent developing until standard ok … worth it</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25</a:t>
            </a:fld>
            <a:endParaRPr lang="en-GB" altLang="en-US"/>
          </a:p>
        </p:txBody>
      </p:sp>
    </p:spTree>
    <p:extLst>
      <p:ext uri="{BB962C8B-B14F-4D97-AF65-F5344CB8AC3E}">
        <p14:creationId xmlns:p14="http://schemas.microsoft.com/office/powerpoint/2010/main" val="245163384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Filming</a:t>
            </a:r>
            <a:endParaRPr lang="en-GB" dirty="0"/>
          </a:p>
        </p:txBody>
      </p:sp>
      <p:sp>
        <p:nvSpPr>
          <p:cNvPr id="3" name="Content Placeholder 2"/>
          <p:cNvSpPr>
            <a:spLocks noGrp="1"/>
          </p:cNvSpPr>
          <p:nvPr>
            <p:ph idx="1"/>
          </p:nvPr>
        </p:nvSpPr>
        <p:spPr/>
        <p:txBody>
          <a:bodyPr/>
          <a:lstStyle/>
          <a:p>
            <a:r>
              <a:rPr lang="en-GB" dirty="0" smtClean="0"/>
              <a:t>3 days were spent filming</a:t>
            </a:r>
          </a:p>
          <a:p>
            <a:pPr lvl="1"/>
            <a:r>
              <a:rPr lang="en-GB" dirty="0" smtClean="0"/>
              <a:t>Robots – moving round lab, interacting</a:t>
            </a:r>
          </a:p>
          <a:p>
            <a:pPr lvl="2"/>
            <a:r>
              <a:rPr lang="en-GB" dirty="0" smtClean="0"/>
              <a:t>Lovely video of ERIC reacting to lights .. Blue Danube waltz</a:t>
            </a:r>
          </a:p>
          <a:p>
            <a:pPr lvl="1"/>
            <a:r>
              <a:rPr lang="en-GB" dirty="0" smtClean="0"/>
              <a:t>Control and Measurement of Rover Robot</a:t>
            </a:r>
          </a:p>
          <a:p>
            <a:pPr lvl="1"/>
            <a:r>
              <a:rPr lang="en-GB" dirty="0" smtClean="0"/>
              <a:t>Baxter robot</a:t>
            </a:r>
          </a:p>
          <a:p>
            <a:r>
              <a:rPr lang="en-GB" dirty="0" smtClean="0"/>
              <a:t>Colleagues / Student filmed talking about</a:t>
            </a:r>
          </a:p>
          <a:p>
            <a:pPr lvl="1"/>
            <a:r>
              <a:rPr lang="en-GB" dirty="0" smtClean="0"/>
              <a:t>Baxter, Haptics, Psychology and Haptics, BMI research</a:t>
            </a:r>
          </a:p>
          <a:p>
            <a:r>
              <a:rPr lang="en-GB" dirty="0" smtClean="0"/>
              <a:t>One day spent filming me talking … </a:t>
            </a:r>
          </a:p>
          <a:p>
            <a:pPr lvl="1"/>
            <a:r>
              <a:rPr lang="en-GB" dirty="0" smtClean="0"/>
              <a:t>Learnt – don’t do first video first …</a:t>
            </a:r>
          </a:p>
          <a:p>
            <a:r>
              <a:rPr lang="en-GB" dirty="0" smtClean="0"/>
              <a:t>Then a number of Camtasia screencasts, using PPT and Web pages</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26</a:t>
            </a:fld>
            <a:endParaRPr lang="en-GB" altLang="en-US"/>
          </a:p>
        </p:txBody>
      </p:sp>
    </p:spTree>
    <p:extLst>
      <p:ext uri="{BB962C8B-B14F-4D97-AF65-F5344CB8AC3E}">
        <p14:creationId xmlns:p14="http://schemas.microsoft.com/office/powerpoint/2010/main" val="116383422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course</a:t>
            </a:r>
            <a:endParaRPr lang="en-GB" dirty="0"/>
          </a:p>
        </p:txBody>
      </p:sp>
      <p:sp>
        <p:nvSpPr>
          <p:cNvPr id="3" name="Content Placeholder 2"/>
          <p:cNvSpPr>
            <a:spLocks noGrp="1"/>
          </p:cNvSpPr>
          <p:nvPr>
            <p:ph idx="1"/>
          </p:nvPr>
        </p:nvSpPr>
        <p:spPr/>
        <p:txBody>
          <a:bodyPr/>
          <a:lstStyle/>
          <a:p>
            <a:r>
              <a:rPr lang="en-GB" dirty="0" smtClean="0"/>
              <a:t>Week 1 – introduction to robotics, the course and exercises</a:t>
            </a:r>
          </a:p>
          <a:p>
            <a:pPr lvl="1"/>
            <a:r>
              <a:rPr lang="en-GB" dirty="0" smtClean="0"/>
              <a:t>Videos, articles, timeline for history</a:t>
            </a:r>
          </a:p>
          <a:p>
            <a:r>
              <a:rPr lang="en-GB" dirty="0" smtClean="0"/>
              <a:t>Week 2 – anatomy of a robot</a:t>
            </a:r>
          </a:p>
          <a:p>
            <a:pPr lvl="1"/>
            <a:r>
              <a:rPr lang="en-GB" dirty="0" smtClean="0"/>
              <a:t>Sensors, Actuators, ‘Brain’ and power supplies .. </a:t>
            </a:r>
          </a:p>
          <a:p>
            <a:r>
              <a:rPr lang="en-GB" dirty="0" smtClean="0"/>
              <a:t>Week 3 – feedback for control and interaction</a:t>
            </a:r>
          </a:p>
          <a:p>
            <a:pPr lvl="1"/>
            <a:r>
              <a:rPr lang="en-GB" dirty="0" smtClean="0"/>
              <a:t>Controlling Speed, Position, Temperature .. Including </a:t>
            </a:r>
            <a:r>
              <a:rPr lang="en-GB" dirty="0" err="1" smtClean="0"/>
              <a:t>Daisyworld</a:t>
            </a:r>
            <a:endParaRPr lang="en-GB" dirty="0" smtClean="0"/>
          </a:p>
          <a:p>
            <a:pPr lvl="1"/>
            <a:r>
              <a:rPr lang="en-GB" dirty="0" smtClean="0"/>
              <a:t>Interaction with Baxter robot, use of Haptics, Research</a:t>
            </a:r>
          </a:p>
          <a:p>
            <a:r>
              <a:rPr lang="en-GB" dirty="0" smtClean="0"/>
              <a:t>Week 4 – feedback for robot-robot interaction and learning</a:t>
            </a:r>
          </a:p>
          <a:p>
            <a:pPr lvl="1"/>
            <a:r>
              <a:rPr lang="en-GB" dirty="0" err="1" smtClean="0"/>
              <a:t>Braitenberg</a:t>
            </a:r>
            <a:r>
              <a:rPr lang="en-GB" dirty="0" smtClean="0"/>
              <a:t> vehicles, trial and error learning, student projects</a:t>
            </a:r>
          </a:p>
          <a:p>
            <a:r>
              <a:rPr lang="en-GB" dirty="0" smtClean="0"/>
              <a:t>Each week has 5 quizzes and 2 web page exercises</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27</a:t>
            </a:fld>
            <a:endParaRPr lang="en-GB" altLang="en-US"/>
          </a:p>
        </p:txBody>
      </p:sp>
    </p:spTree>
    <p:extLst>
      <p:ext uri="{BB962C8B-B14F-4D97-AF65-F5344CB8AC3E}">
        <p14:creationId xmlns:p14="http://schemas.microsoft.com/office/powerpoint/2010/main" val="247762657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Introducing robotics</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28</a:t>
            </a:fld>
            <a:endParaRPr lang="en-GB" alt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2132856"/>
            <a:ext cx="4841007" cy="412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552" y="2276872"/>
            <a:ext cx="2160240" cy="2246769"/>
          </a:xfrm>
          <a:prstGeom prst="rect">
            <a:avLst/>
          </a:prstGeom>
          <a:noFill/>
        </p:spPr>
        <p:txBody>
          <a:bodyPr wrap="square" rtlCol="0">
            <a:spAutoFit/>
          </a:bodyPr>
          <a:lstStyle/>
          <a:p>
            <a:r>
              <a:rPr lang="en-GB" dirty="0" smtClean="0">
                <a:solidFill>
                  <a:schemeClr val="tx2"/>
                </a:solidFill>
                <a:latin typeface="+mn-lt"/>
              </a:rPr>
              <a:t>A different perspective …</a:t>
            </a:r>
          </a:p>
          <a:p>
            <a:endParaRPr lang="en-GB" dirty="0" smtClean="0">
              <a:solidFill>
                <a:schemeClr val="tx2"/>
              </a:solidFill>
              <a:latin typeface="+mn-lt"/>
            </a:endParaRPr>
          </a:p>
          <a:p>
            <a:r>
              <a:rPr lang="en-GB" dirty="0" smtClean="0"/>
              <a:t>Feedback for </a:t>
            </a:r>
          </a:p>
          <a:p>
            <a:pPr lvl="1"/>
            <a:r>
              <a:rPr lang="en-GB" dirty="0" smtClean="0"/>
              <a:t>control,</a:t>
            </a:r>
          </a:p>
          <a:p>
            <a:pPr lvl="1"/>
            <a:r>
              <a:rPr lang="en-GB" dirty="0" smtClean="0"/>
              <a:t>learning, interaction</a:t>
            </a:r>
            <a:endParaRPr lang="en-GB" dirty="0" smtClean="0">
              <a:solidFill>
                <a:schemeClr val="tx2"/>
              </a:solidFill>
              <a:latin typeface="+mn-lt"/>
            </a:endParaRPr>
          </a:p>
        </p:txBody>
      </p:sp>
    </p:spTree>
    <p:extLst>
      <p:ext uri="{BB962C8B-B14F-4D97-AF65-F5344CB8AC3E}">
        <p14:creationId xmlns:p14="http://schemas.microsoft.com/office/powerpoint/2010/main" val="406865979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 the reading robots</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29</a:t>
            </a:fld>
            <a:endParaRPr lang="en-GB" altLang="en-US"/>
          </a:p>
        </p:txBody>
      </p:sp>
      <p:pic>
        <p:nvPicPr>
          <p:cNvPr id="5" name="Picture 4" descr="DSC_5148_ManyEric.jpg"/>
          <p:cNvPicPr>
            <a:picLocks noChangeAspect="1"/>
          </p:cNvPicPr>
          <p:nvPr/>
        </p:nvPicPr>
        <p:blipFill>
          <a:blip r:embed="rId2" cstate="print"/>
          <a:stretch>
            <a:fillRect/>
          </a:stretch>
        </p:blipFill>
        <p:spPr>
          <a:xfrm>
            <a:off x="539552" y="2420888"/>
            <a:ext cx="2916053" cy="1939176"/>
          </a:xfrm>
          <a:prstGeom prst="rect">
            <a:avLst/>
          </a:prstGeom>
        </p:spPr>
      </p:pic>
      <p:pic>
        <p:nvPicPr>
          <p:cNvPr id="6" name="Picture 2" descr="%_tempFileNameDSC_5279%"/>
          <p:cNvPicPr>
            <a:picLocks noChangeAspect="1" noChangeArrowheads="1"/>
          </p:cNvPicPr>
          <p:nvPr/>
        </p:nvPicPr>
        <p:blipFill>
          <a:blip r:embed="rId3" cstate="print"/>
          <a:srcRect/>
          <a:stretch>
            <a:fillRect/>
          </a:stretch>
        </p:blipFill>
        <p:spPr bwMode="auto">
          <a:xfrm>
            <a:off x="4423804" y="4030819"/>
            <a:ext cx="3532572" cy="2349160"/>
          </a:xfrm>
          <a:prstGeom prst="rect">
            <a:avLst/>
          </a:prstGeom>
          <a:noFill/>
        </p:spPr>
      </p:pic>
      <p:pic>
        <p:nvPicPr>
          <p:cNvPr id="7" name="Picture 4" descr="%_tempFileNameDSC_5240%"/>
          <p:cNvPicPr>
            <a:picLocks noChangeAspect="1" noChangeArrowheads="1"/>
          </p:cNvPicPr>
          <p:nvPr/>
        </p:nvPicPr>
        <p:blipFill>
          <a:blip r:embed="rId4" cstate="print"/>
          <a:srcRect/>
          <a:stretch>
            <a:fillRect/>
          </a:stretch>
        </p:blipFill>
        <p:spPr bwMode="auto">
          <a:xfrm>
            <a:off x="539552" y="4479857"/>
            <a:ext cx="2880320" cy="1915413"/>
          </a:xfrm>
          <a:prstGeom prst="rect">
            <a:avLst/>
          </a:prstGeom>
          <a:noFill/>
        </p:spPr>
      </p:pic>
      <p:pic>
        <p:nvPicPr>
          <p:cNvPr id="7170" name="Picture 2" descr="%_tempFileNameDSC_52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2182" y="2385180"/>
            <a:ext cx="2228109" cy="14816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_tempFileNameDSC_508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2379786"/>
            <a:ext cx="2236220" cy="148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41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err="1" smtClean="0"/>
              <a:t>KarsteN’s</a:t>
            </a:r>
            <a:r>
              <a:rPr lang="en-GB" dirty="0" smtClean="0"/>
              <a:t> MOOC</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a:t>
            </a:fld>
            <a:endParaRPr lang="en-GB" altLang="en-US"/>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777406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971600" y="4365104"/>
            <a:ext cx="7344816" cy="1323439"/>
          </a:xfrm>
          <a:prstGeom prst="rect">
            <a:avLst/>
          </a:prstGeom>
          <a:noFill/>
        </p:spPr>
        <p:txBody>
          <a:bodyPr wrap="square" rtlCol="0">
            <a:spAutoFit/>
          </a:bodyPr>
          <a:lstStyle/>
          <a:p>
            <a:pPr>
              <a:spcBef>
                <a:spcPts val="600"/>
              </a:spcBef>
              <a:spcAft>
                <a:spcPts val="600"/>
              </a:spcAft>
            </a:pPr>
            <a:r>
              <a:rPr lang="en-GB" dirty="0" smtClean="0"/>
              <a:t>Now in its 6</a:t>
            </a:r>
            <a:r>
              <a:rPr lang="en-GB" baseline="30000" dirty="0" smtClean="0"/>
              <a:t>th</a:t>
            </a:r>
            <a:r>
              <a:rPr lang="en-GB" dirty="0" smtClean="0"/>
              <a:t> run …</a:t>
            </a:r>
          </a:p>
          <a:p>
            <a:pPr>
              <a:spcBef>
                <a:spcPts val="600"/>
              </a:spcBef>
              <a:spcAft>
                <a:spcPts val="600"/>
              </a:spcAft>
            </a:pPr>
            <a:r>
              <a:rPr lang="en-GB" dirty="0" smtClean="0"/>
              <a:t>Over 140,000 participants</a:t>
            </a:r>
          </a:p>
          <a:p>
            <a:pPr>
              <a:spcBef>
                <a:spcPts val="600"/>
              </a:spcBef>
              <a:spcAft>
                <a:spcPts val="600"/>
              </a:spcAft>
            </a:pPr>
            <a:r>
              <a:rPr lang="en-GB" dirty="0" smtClean="0"/>
              <a:t>Aim – to teach programming and inspire to learn more…</a:t>
            </a:r>
            <a:endParaRPr lang="en-GB" dirty="0"/>
          </a:p>
        </p:txBody>
      </p:sp>
    </p:spTree>
    <p:extLst>
      <p:ext uri="{BB962C8B-B14F-4D97-AF65-F5344CB8AC3E}">
        <p14:creationId xmlns:p14="http://schemas.microsoft.com/office/powerpoint/2010/main" val="375759737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 pages for explaining</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30</a:t>
            </a:fld>
            <a:endParaRPr lang="en-GB" altLang="en-US"/>
          </a:p>
        </p:txBody>
      </p:sp>
      <p:pic>
        <p:nvPicPr>
          <p:cNvPr id="1027"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32856"/>
            <a:ext cx="7394257" cy="417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22442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exercise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31</a:t>
            </a:fld>
            <a:endParaRPr lang="en-GB" altLang="en-US"/>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395" y="1988840"/>
            <a:ext cx="7287578" cy="452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64041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 exercise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32</a:t>
            </a:fld>
            <a:endParaRPr lang="en-GB" altLang="en-US"/>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60848"/>
            <a:ext cx="6269355" cy="435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35076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Explaining </a:t>
            </a:r>
            <a:r>
              <a:rPr lang="en-GB" dirty="0" err="1" smtClean="0"/>
              <a:t>pwm</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33</a:t>
            </a:fld>
            <a:endParaRPr lang="en-GB" altLang="en-US"/>
          </a:p>
        </p:txBody>
      </p:sp>
      <p:pic>
        <p:nvPicPr>
          <p:cNvPr id="409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32856"/>
            <a:ext cx="8168640" cy="383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89663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Participant suggestion</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34</a:t>
            </a:fld>
            <a:endParaRPr lang="en-GB" altLang="en-US"/>
          </a:p>
        </p:txBody>
      </p:sp>
      <p:pic>
        <p:nvPicPr>
          <p:cNvPr id="512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01" y="2060848"/>
            <a:ext cx="8161020" cy="413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14126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 some maths</a:t>
            </a:r>
            <a:endParaRPr lang="en-GB" dirty="0"/>
          </a:p>
        </p:txBody>
      </p:sp>
      <p:sp>
        <p:nvSpPr>
          <p:cNvPr id="3" name="Content Placeholder 2"/>
          <p:cNvSpPr>
            <a:spLocks noGrp="1"/>
          </p:cNvSpPr>
          <p:nvPr>
            <p:ph idx="1"/>
          </p:nvPr>
        </p:nvSpPr>
        <p:spPr>
          <a:xfrm>
            <a:off x="424800" y="4293096"/>
            <a:ext cx="8280000" cy="1880904"/>
          </a:xfrm>
        </p:spPr>
        <p:txBody>
          <a:bodyPr/>
          <a:lstStyle/>
          <a:p>
            <a:r>
              <a:rPr lang="en-GB" dirty="0" smtClean="0"/>
              <a:t>Explain simple feedback control</a:t>
            </a:r>
          </a:p>
          <a:p>
            <a:pPr lvl="1"/>
            <a:r>
              <a:rPr lang="en-GB" dirty="0" smtClean="0"/>
              <a:t>Proportional controller : v = C * E</a:t>
            </a:r>
          </a:p>
          <a:p>
            <a:pPr lvl="1"/>
            <a:r>
              <a:rPr lang="en-GB" dirty="0" smtClean="0"/>
              <a:t>Do arithmetic to show that O does not equal I !</a:t>
            </a:r>
          </a:p>
          <a:p>
            <a:r>
              <a:rPr lang="en-GB" dirty="0" smtClean="0"/>
              <a:t>But human controller increase/decrease speed</a:t>
            </a:r>
          </a:p>
          <a:p>
            <a:pPr lvl="1"/>
            <a:r>
              <a:rPr lang="en-GB" dirty="0" smtClean="0"/>
              <a:t>So integral control : hence P + I control</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35</a:t>
            </a:fld>
            <a:endParaRPr lang="en-GB" altLang="en-US"/>
          </a:p>
        </p:txBody>
      </p:sp>
      <p:grpSp>
        <p:nvGrpSpPr>
          <p:cNvPr id="5" name="Group 4"/>
          <p:cNvGrpSpPr/>
          <p:nvPr/>
        </p:nvGrpSpPr>
        <p:grpSpPr>
          <a:xfrm>
            <a:off x="467544" y="2276872"/>
            <a:ext cx="8270675" cy="1772580"/>
            <a:chOff x="683568" y="2524834"/>
            <a:chExt cx="8270675" cy="1772580"/>
          </a:xfrm>
        </p:grpSpPr>
        <p:sp>
          <p:nvSpPr>
            <p:cNvPr id="6" name="Line 37"/>
            <p:cNvSpPr>
              <a:spLocks noChangeShapeType="1"/>
            </p:cNvSpPr>
            <p:nvPr/>
          </p:nvSpPr>
          <p:spPr bwMode="invGray">
            <a:xfrm>
              <a:off x="7356661" y="3353898"/>
              <a:ext cx="743731" cy="0"/>
            </a:xfrm>
            <a:prstGeom prst="line">
              <a:avLst/>
            </a:prstGeom>
            <a:noFill/>
            <a:ln w="33338">
              <a:solidFill>
                <a:srgbClr val="002060"/>
              </a:solidFill>
              <a:round/>
              <a:headEnd/>
              <a:tailEnd/>
            </a:ln>
            <a:extLst>
              <a:ext uri="{909E8E84-426E-40DD-AFC4-6F175D3DCCD1}">
                <a14:hiddenFill xmlns:a14="http://schemas.microsoft.com/office/drawing/2010/main">
                  <a:noFill/>
                </a14:hiddenFill>
              </a:ext>
            </a:extLst>
          </p:spPr>
          <p:txBody>
            <a:bodyPr/>
            <a:lstStyle/>
            <a:p>
              <a:endParaRPr lang="en-GB">
                <a:latin typeface="+mn-lt"/>
              </a:endParaRPr>
            </a:p>
          </p:txBody>
        </p:sp>
        <p:sp>
          <p:nvSpPr>
            <p:cNvPr id="7" name="Freeform 38"/>
            <p:cNvSpPr>
              <a:spLocks/>
            </p:cNvSpPr>
            <p:nvPr/>
          </p:nvSpPr>
          <p:spPr bwMode="invGray">
            <a:xfrm>
              <a:off x="2912435" y="3079316"/>
              <a:ext cx="1803581" cy="637716"/>
            </a:xfrm>
            <a:custGeom>
              <a:avLst/>
              <a:gdLst>
                <a:gd name="T0" fmla="*/ 0 w 1375"/>
                <a:gd name="T1" fmla="*/ 489 h 489"/>
                <a:gd name="T2" fmla="*/ 1375 w 1375"/>
                <a:gd name="T3" fmla="*/ 390 h 489"/>
                <a:gd name="T4" fmla="*/ 70 w 1375"/>
                <a:gd name="T5" fmla="*/ 0 h 489"/>
                <a:gd name="T6" fmla="*/ 0 w 1375"/>
                <a:gd name="T7" fmla="*/ 134 h 489"/>
                <a:gd name="T8" fmla="*/ 0 w 1375"/>
                <a:gd name="T9" fmla="*/ 134 h 489"/>
                <a:gd name="T10" fmla="*/ 0 w 1375"/>
                <a:gd name="T11" fmla="*/ 134 h 489"/>
                <a:gd name="T12" fmla="*/ 0 w 1375"/>
                <a:gd name="T13" fmla="*/ 134 h 489"/>
                <a:gd name="T14" fmla="*/ 0 w 1375"/>
                <a:gd name="T15" fmla="*/ 134 h 489"/>
                <a:gd name="T16" fmla="*/ 0 w 1375"/>
                <a:gd name="T17" fmla="*/ 134 h 489"/>
                <a:gd name="T18" fmla="*/ 0 w 1375"/>
                <a:gd name="T19" fmla="*/ 134 h 489"/>
                <a:gd name="T20" fmla="*/ 0 w 1375"/>
                <a:gd name="T21" fmla="*/ 134 h 489"/>
                <a:gd name="T22" fmla="*/ 0 w 1375"/>
                <a:gd name="T23" fmla="*/ 134 h 489"/>
                <a:gd name="T24" fmla="*/ 0 w 1375"/>
                <a:gd name="T25" fmla="*/ 134 h 489"/>
                <a:gd name="T26" fmla="*/ 0 w 1375"/>
                <a:gd name="T27" fmla="*/ 134 h 489"/>
                <a:gd name="T28" fmla="*/ 0 w 1375"/>
                <a:gd name="T29" fmla="*/ 134 h 489"/>
                <a:gd name="T30" fmla="*/ 0 w 1375"/>
                <a:gd name="T31" fmla="*/ 134 h 489"/>
                <a:gd name="T32" fmla="*/ 0 w 1375"/>
                <a:gd name="T33" fmla="*/ 134 h 489"/>
                <a:gd name="T34" fmla="*/ 0 w 1375"/>
                <a:gd name="T35" fmla="*/ 134 h 489"/>
                <a:gd name="T36" fmla="*/ 0 w 1375"/>
                <a:gd name="T37" fmla="*/ 134 h 489"/>
                <a:gd name="T38" fmla="*/ 0 w 1375"/>
                <a:gd name="T39" fmla="*/ 134 h 489"/>
                <a:gd name="T40" fmla="*/ 0 w 1375"/>
                <a:gd name="T41" fmla="*/ 134 h 489"/>
                <a:gd name="T42" fmla="*/ 0 w 1375"/>
                <a:gd name="T43" fmla="*/ 134 h 489"/>
                <a:gd name="T44" fmla="*/ 0 w 1375"/>
                <a:gd name="T45" fmla="*/ 134 h 489"/>
                <a:gd name="T46" fmla="*/ 0 w 1375"/>
                <a:gd name="T47" fmla="*/ 134 h 489"/>
                <a:gd name="T48" fmla="*/ 0 w 1375"/>
                <a:gd name="T49" fmla="*/ 134 h 489"/>
                <a:gd name="T50" fmla="*/ 0 w 1375"/>
                <a:gd name="T51" fmla="*/ 134 h 489"/>
                <a:gd name="T52" fmla="*/ 0 w 1375"/>
                <a:gd name="T53" fmla="*/ 134 h 489"/>
                <a:gd name="T54" fmla="*/ 0 w 1375"/>
                <a:gd name="T55" fmla="*/ 134 h 489"/>
                <a:gd name="T56" fmla="*/ 0 w 1375"/>
                <a:gd name="T57" fmla="*/ 134 h 489"/>
                <a:gd name="T58" fmla="*/ 0 w 1375"/>
                <a:gd name="T59" fmla="*/ 134 h 489"/>
                <a:gd name="T60" fmla="*/ 0 w 1375"/>
                <a:gd name="T61" fmla="*/ 134 h 489"/>
                <a:gd name="T62" fmla="*/ 0 w 1375"/>
                <a:gd name="T63" fmla="*/ 134 h 489"/>
                <a:gd name="T64" fmla="*/ 0 w 1375"/>
                <a:gd name="T65" fmla="*/ 134 h 489"/>
                <a:gd name="T66" fmla="*/ 0 w 1375"/>
                <a:gd name="T67" fmla="*/ 134 h 489"/>
                <a:gd name="T68" fmla="*/ 0 w 1375"/>
                <a:gd name="T69" fmla="*/ 134 h 489"/>
                <a:gd name="T70" fmla="*/ 0 w 1375"/>
                <a:gd name="T71" fmla="*/ 134 h 489"/>
                <a:gd name="T72" fmla="*/ 0 w 1375"/>
                <a:gd name="T73" fmla="*/ 134 h 489"/>
                <a:gd name="T74" fmla="*/ 0 w 1375"/>
                <a:gd name="T75" fmla="*/ 134 h 489"/>
                <a:gd name="T76" fmla="*/ 0 w 1375"/>
                <a:gd name="T77" fmla="*/ 134 h 489"/>
                <a:gd name="T78" fmla="*/ 0 w 1375"/>
                <a:gd name="T79" fmla="*/ 134 h 4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75"/>
                <a:gd name="T121" fmla="*/ 0 h 489"/>
                <a:gd name="T122" fmla="*/ 1375 w 1375"/>
                <a:gd name="T123" fmla="*/ 489 h 4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75" h="489">
                  <a:moveTo>
                    <a:pt x="0" y="134"/>
                  </a:moveTo>
                  <a:lnTo>
                    <a:pt x="0" y="489"/>
                  </a:lnTo>
                  <a:lnTo>
                    <a:pt x="1297" y="489"/>
                  </a:lnTo>
                  <a:lnTo>
                    <a:pt x="1375" y="390"/>
                  </a:lnTo>
                  <a:lnTo>
                    <a:pt x="70" y="390"/>
                  </a:lnTo>
                  <a:lnTo>
                    <a:pt x="70" y="0"/>
                  </a:lnTo>
                  <a:lnTo>
                    <a:pt x="0" y="134"/>
                  </a:lnTo>
                  <a:close/>
                </a:path>
              </a:pathLst>
            </a:custGeom>
            <a:solidFill>
              <a:srgbClr val="800080"/>
            </a:solidFill>
            <a:ln w="11113">
              <a:solidFill>
                <a:srgbClr val="800080"/>
              </a:solidFill>
              <a:prstDash val="solid"/>
              <a:round/>
              <a:headEnd/>
              <a:tailEnd/>
            </a:ln>
          </p:spPr>
          <p:txBody>
            <a:bodyPr/>
            <a:lstStyle/>
            <a:p>
              <a:endParaRPr lang="en-GB">
                <a:latin typeface="+mn-lt"/>
              </a:endParaRPr>
            </a:p>
          </p:txBody>
        </p:sp>
        <p:sp>
          <p:nvSpPr>
            <p:cNvPr id="8" name="Freeform 39"/>
            <p:cNvSpPr>
              <a:spLocks/>
            </p:cNvSpPr>
            <p:nvPr/>
          </p:nvSpPr>
          <p:spPr bwMode="invGray">
            <a:xfrm>
              <a:off x="3004253" y="3079316"/>
              <a:ext cx="1711762" cy="508608"/>
            </a:xfrm>
            <a:custGeom>
              <a:avLst/>
              <a:gdLst>
                <a:gd name="T0" fmla="*/ 1305 w 1305"/>
                <a:gd name="T1" fmla="*/ 0 h 390"/>
                <a:gd name="T2" fmla="*/ 0 w 1305"/>
                <a:gd name="T3" fmla="*/ 390 h 390"/>
                <a:gd name="T4" fmla="*/ 1305 w 1305"/>
                <a:gd name="T5" fmla="*/ 390 h 390"/>
                <a:gd name="T6" fmla="*/ 1305 w 1305"/>
                <a:gd name="T7" fmla="*/ 390 h 390"/>
                <a:gd name="T8" fmla="*/ 1305 w 1305"/>
                <a:gd name="T9" fmla="*/ 390 h 390"/>
                <a:gd name="T10" fmla="*/ 1305 w 1305"/>
                <a:gd name="T11" fmla="*/ 390 h 390"/>
                <a:gd name="T12" fmla="*/ 1305 w 1305"/>
                <a:gd name="T13" fmla="*/ 390 h 390"/>
                <a:gd name="T14" fmla="*/ 1305 w 1305"/>
                <a:gd name="T15" fmla="*/ 390 h 390"/>
                <a:gd name="T16" fmla="*/ 1305 w 1305"/>
                <a:gd name="T17" fmla="*/ 390 h 390"/>
                <a:gd name="T18" fmla="*/ 1305 w 1305"/>
                <a:gd name="T19" fmla="*/ 390 h 390"/>
                <a:gd name="T20" fmla="*/ 1305 w 1305"/>
                <a:gd name="T21" fmla="*/ 390 h 390"/>
                <a:gd name="T22" fmla="*/ 1305 w 1305"/>
                <a:gd name="T23" fmla="*/ 390 h 390"/>
                <a:gd name="T24" fmla="*/ 1305 w 1305"/>
                <a:gd name="T25" fmla="*/ 390 h 390"/>
                <a:gd name="T26" fmla="*/ 1305 w 1305"/>
                <a:gd name="T27" fmla="*/ 390 h 390"/>
                <a:gd name="T28" fmla="*/ 1305 w 1305"/>
                <a:gd name="T29" fmla="*/ 390 h 390"/>
                <a:gd name="T30" fmla="*/ 1305 w 1305"/>
                <a:gd name="T31" fmla="*/ 390 h 390"/>
                <a:gd name="T32" fmla="*/ 1305 w 1305"/>
                <a:gd name="T33" fmla="*/ 390 h 390"/>
                <a:gd name="T34" fmla="*/ 1305 w 1305"/>
                <a:gd name="T35" fmla="*/ 390 h 390"/>
                <a:gd name="T36" fmla="*/ 1305 w 1305"/>
                <a:gd name="T37" fmla="*/ 390 h 390"/>
                <a:gd name="T38" fmla="*/ 1305 w 1305"/>
                <a:gd name="T39" fmla="*/ 390 h 390"/>
                <a:gd name="T40" fmla="*/ 1305 w 1305"/>
                <a:gd name="T41" fmla="*/ 390 h 390"/>
                <a:gd name="T42" fmla="*/ 1305 w 1305"/>
                <a:gd name="T43" fmla="*/ 390 h 390"/>
                <a:gd name="T44" fmla="*/ 1305 w 1305"/>
                <a:gd name="T45" fmla="*/ 390 h 390"/>
                <a:gd name="T46" fmla="*/ 1305 w 1305"/>
                <a:gd name="T47" fmla="*/ 390 h 390"/>
                <a:gd name="T48" fmla="*/ 1305 w 1305"/>
                <a:gd name="T49" fmla="*/ 390 h 390"/>
                <a:gd name="T50" fmla="*/ 1305 w 1305"/>
                <a:gd name="T51" fmla="*/ 390 h 390"/>
                <a:gd name="T52" fmla="*/ 1305 w 1305"/>
                <a:gd name="T53" fmla="*/ 390 h 390"/>
                <a:gd name="T54" fmla="*/ 1305 w 1305"/>
                <a:gd name="T55" fmla="*/ 390 h 390"/>
                <a:gd name="T56" fmla="*/ 1305 w 1305"/>
                <a:gd name="T57" fmla="*/ 390 h 390"/>
                <a:gd name="T58" fmla="*/ 1305 w 1305"/>
                <a:gd name="T59" fmla="*/ 390 h 390"/>
                <a:gd name="T60" fmla="*/ 1305 w 1305"/>
                <a:gd name="T61" fmla="*/ 390 h 390"/>
                <a:gd name="T62" fmla="*/ 1305 w 1305"/>
                <a:gd name="T63" fmla="*/ 390 h 390"/>
                <a:gd name="T64" fmla="*/ 1305 w 1305"/>
                <a:gd name="T65" fmla="*/ 390 h 390"/>
                <a:gd name="T66" fmla="*/ 1305 w 1305"/>
                <a:gd name="T67" fmla="*/ 390 h 390"/>
                <a:gd name="T68" fmla="*/ 1305 w 1305"/>
                <a:gd name="T69" fmla="*/ 390 h 390"/>
                <a:gd name="T70" fmla="*/ 1305 w 1305"/>
                <a:gd name="T71" fmla="*/ 390 h 390"/>
                <a:gd name="T72" fmla="*/ 1305 w 1305"/>
                <a:gd name="T73" fmla="*/ 390 h 390"/>
                <a:gd name="T74" fmla="*/ 1305 w 1305"/>
                <a:gd name="T75" fmla="*/ 390 h 390"/>
                <a:gd name="T76" fmla="*/ 1305 w 1305"/>
                <a:gd name="T77" fmla="*/ 390 h 390"/>
                <a:gd name="T78" fmla="*/ 1305 w 1305"/>
                <a:gd name="T79" fmla="*/ 390 h 3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05"/>
                <a:gd name="T121" fmla="*/ 0 h 390"/>
                <a:gd name="T122" fmla="*/ 1305 w 1305"/>
                <a:gd name="T123" fmla="*/ 390 h 3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05" h="390">
                  <a:moveTo>
                    <a:pt x="1305" y="390"/>
                  </a:moveTo>
                  <a:lnTo>
                    <a:pt x="1305" y="0"/>
                  </a:lnTo>
                  <a:lnTo>
                    <a:pt x="0" y="0"/>
                  </a:lnTo>
                  <a:lnTo>
                    <a:pt x="0" y="390"/>
                  </a:lnTo>
                  <a:lnTo>
                    <a:pt x="1305" y="390"/>
                  </a:lnTo>
                  <a:close/>
                </a:path>
              </a:pathLst>
            </a:custGeom>
            <a:solidFill>
              <a:srgbClr val="FF00FF"/>
            </a:solidFill>
            <a:ln w="11113">
              <a:solidFill>
                <a:srgbClr val="FF00FF"/>
              </a:solidFill>
              <a:prstDash val="solid"/>
              <a:round/>
              <a:headEnd/>
              <a:tailEnd/>
            </a:ln>
          </p:spPr>
          <p:txBody>
            <a:bodyPr/>
            <a:lstStyle/>
            <a:p>
              <a:endParaRPr lang="en-GB">
                <a:latin typeface="+mn-lt"/>
              </a:endParaRPr>
            </a:p>
          </p:txBody>
        </p:sp>
        <p:sp>
          <p:nvSpPr>
            <p:cNvPr id="9" name="Line 40"/>
            <p:cNvSpPr>
              <a:spLocks noChangeShapeType="1"/>
            </p:cNvSpPr>
            <p:nvPr/>
          </p:nvSpPr>
          <p:spPr bwMode="invGray">
            <a:xfrm flipV="1">
              <a:off x="2016000" y="3649414"/>
              <a:ext cx="0" cy="648000"/>
            </a:xfrm>
            <a:prstGeom prst="line">
              <a:avLst/>
            </a:prstGeom>
            <a:noFill/>
            <a:ln w="33338">
              <a:solidFill>
                <a:srgbClr val="002060"/>
              </a:solidFill>
              <a:round/>
              <a:headEnd/>
              <a:tailEnd/>
            </a:ln>
            <a:extLst>
              <a:ext uri="{909E8E84-426E-40DD-AFC4-6F175D3DCCD1}">
                <a14:hiddenFill xmlns:a14="http://schemas.microsoft.com/office/drawing/2010/main">
                  <a:noFill/>
                </a14:hiddenFill>
              </a:ext>
            </a:extLst>
          </p:spPr>
          <p:txBody>
            <a:bodyPr/>
            <a:lstStyle/>
            <a:p>
              <a:endParaRPr lang="en-GB">
                <a:latin typeface="+mn-lt"/>
              </a:endParaRPr>
            </a:p>
          </p:txBody>
        </p:sp>
        <p:sp>
          <p:nvSpPr>
            <p:cNvPr id="10" name="Freeform 41"/>
            <p:cNvSpPr>
              <a:spLocks/>
            </p:cNvSpPr>
            <p:nvPr/>
          </p:nvSpPr>
          <p:spPr bwMode="invGray">
            <a:xfrm>
              <a:off x="5646846" y="3039605"/>
              <a:ext cx="1711762" cy="508608"/>
            </a:xfrm>
            <a:custGeom>
              <a:avLst/>
              <a:gdLst>
                <a:gd name="T0" fmla="*/ 1305 w 1305"/>
                <a:gd name="T1" fmla="*/ 0 h 390"/>
                <a:gd name="T2" fmla="*/ 0 w 1305"/>
                <a:gd name="T3" fmla="*/ 390 h 390"/>
                <a:gd name="T4" fmla="*/ 1305 w 1305"/>
                <a:gd name="T5" fmla="*/ 390 h 390"/>
                <a:gd name="T6" fmla="*/ 1305 w 1305"/>
                <a:gd name="T7" fmla="*/ 390 h 390"/>
                <a:gd name="T8" fmla="*/ 1305 w 1305"/>
                <a:gd name="T9" fmla="*/ 390 h 390"/>
                <a:gd name="T10" fmla="*/ 1305 w 1305"/>
                <a:gd name="T11" fmla="*/ 390 h 390"/>
                <a:gd name="T12" fmla="*/ 1305 w 1305"/>
                <a:gd name="T13" fmla="*/ 390 h 390"/>
                <a:gd name="T14" fmla="*/ 1305 w 1305"/>
                <a:gd name="T15" fmla="*/ 390 h 390"/>
                <a:gd name="T16" fmla="*/ 1305 w 1305"/>
                <a:gd name="T17" fmla="*/ 390 h 390"/>
                <a:gd name="T18" fmla="*/ 1305 w 1305"/>
                <a:gd name="T19" fmla="*/ 390 h 390"/>
                <a:gd name="T20" fmla="*/ 1305 w 1305"/>
                <a:gd name="T21" fmla="*/ 390 h 390"/>
                <a:gd name="T22" fmla="*/ 1305 w 1305"/>
                <a:gd name="T23" fmla="*/ 390 h 390"/>
                <a:gd name="T24" fmla="*/ 1305 w 1305"/>
                <a:gd name="T25" fmla="*/ 390 h 390"/>
                <a:gd name="T26" fmla="*/ 1305 w 1305"/>
                <a:gd name="T27" fmla="*/ 390 h 390"/>
                <a:gd name="T28" fmla="*/ 1305 w 1305"/>
                <a:gd name="T29" fmla="*/ 390 h 390"/>
                <a:gd name="T30" fmla="*/ 1305 w 1305"/>
                <a:gd name="T31" fmla="*/ 390 h 390"/>
                <a:gd name="T32" fmla="*/ 1305 w 1305"/>
                <a:gd name="T33" fmla="*/ 390 h 390"/>
                <a:gd name="T34" fmla="*/ 1305 w 1305"/>
                <a:gd name="T35" fmla="*/ 390 h 390"/>
                <a:gd name="T36" fmla="*/ 1305 w 1305"/>
                <a:gd name="T37" fmla="*/ 390 h 390"/>
                <a:gd name="T38" fmla="*/ 1305 w 1305"/>
                <a:gd name="T39" fmla="*/ 390 h 390"/>
                <a:gd name="T40" fmla="*/ 1305 w 1305"/>
                <a:gd name="T41" fmla="*/ 390 h 390"/>
                <a:gd name="T42" fmla="*/ 1305 w 1305"/>
                <a:gd name="T43" fmla="*/ 390 h 390"/>
                <a:gd name="T44" fmla="*/ 1305 w 1305"/>
                <a:gd name="T45" fmla="*/ 390 h 390"/>
                <a:gd name="T46" fmla="*/ 1305 w 1305"/>
                <a:gd name="T47" fmla="*/ 390 h 390"/>
                <a:gd name="T48" fmla="*/ 1305 w 1305"/>
                <a:gd name="T49" fmla="*/ 390 h 390"/>
                <a:gd name="T50" fmla="*/ 1305 w 1305"/>
                <a:gd name="T51" fmla="*/ 390 h 390"/>
                <a:gd name="T52" fmla="*/ 1305 w 1305"/>
                <a:gd name="T53" fmla="*/ 390 h 390"/>
                <a:gd name="T54" fmla="*/ 1305 w 1305"/>
                <a:gd name="T55" fmla="*/ 390 h 390"/>
                <a:gd name="T56" fmla="*/ 1305 w 1305"/>
                <a:gd name="T57" fmla="*/ 390 h 390"/>
                <a:gd name="T58" fmla="*/ 1305 w 1305"/>
                <a:gd name="T59" fmla="*/ 390 h 390"/>
                <a:gd name="T60" fmla="*/ 1305 w 1305"/>
                <a:gd name="T61" fmla="*/ 390 h 390"/>
                <a:gd name="T62" fmla="*/ 1305 w 1305"/>
                <a:gd name="T63" fmla="*/ 390 h 390"/>
                <a:gd name="T64" fmla="*/ 1305 w 1305"/>
                <a:gd name="T65" fmla="*/ 390 h 390"/>
                <a:gd name="T66" fmla="*/ 1305 w 1305"/>
                <a:gd name="T67" fmla="*/ 390 h 390"/>
                <a:gd name="T68" fmla="*/ 1305 w 1305"/>
                <a:gd name="T69" fmla="*/ 390 h 390"/>
                <a:gd name="T70" fmla="*/ 1305 w 1305"/>
                <a:gd name="T71" fmla="*/ 390 h 390"/>
                <a:gd name="T72" fmla="*/ 1305 w 1305"/>
                <a:gd name="T73" fmla="*/ 390 h 390"/>
                <a:gd name="T74" fmla="*/ 1305 w 1305"/>
                <a:gd name="T75" fmla="*/ 390 h 390"/>
                <a:gd name="T76" fmla="*/ 1305 w 1305"/>
                <a:gd name="T77" fmla="*/ 390 h 390"/>
                <a:gd name="T78" fmla="*/ 1305 w 1305"/>
                <a:gd name="T79" fmla="*/ 390 h 3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05"/>
                <a:gd name="T121" fmla="*/ 0 h 390"/>
                <a:gd name="T122" fmla="*/ 1305 w 1305"/>
                <a:gd name="T123" fmla="*/ 390 h 3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05" h="390">
                  <a:moveTo>
                    <a:pt x="1305" y="390"/>
                  </a:moveTo>
                  <a:lnTo>
                    <a:pt x="1305" y="0"/>
                  </a:lnTo>
                  <a:lnTo>
                    <a:pt x="0" y="0"/>
                  </a:lnTo>
                  <a:lnTo>
                    <a:pt x="0" y="390"/>
                  </a:lnTo>
                  <a:lnTo>
                    <a:pt x="1305" y="390"/>
                  </a:lnTo>
                  <a:close/>
                </a:path>
              </a:pathLst>
            </a:custGeom>
            <a:solidFill>
              <a:srgbClr val="FF00FF"/>
            </a:solidFill>
            <a:ln w="11113">
              <a:solidFill>
                <a:srgbClr val="FF00FF"/>
              </a:solidFill>
              <a:prstDash val="solid"/>
              <a:round/>
              <a:headEnd/>
              <a:tailEnd/>
            </a:ln>
          </p:spPr>
          <p:txBody>
            <a:bodyPr/>
            <a:lstStyle/>
            <a:p>
              <a:endParaRPr lang="en-GB">
                <a:latin typeface="+mn-lt"/>
              </a:endParaRPr>
            </a:p>
          </p:txBody>
        </p:sp>
        <p:sp>
          <p:nvSpPr>
            <p:cNvPr id="11" name="Line 42"/>
            <p:cNvSpPr>
              <a:spLocks noChangeShapeType="1"/>
            </p:cNvSpPr>
            <p:nvPr/>
          </p:nvSpPr>
          <p:spPr bwMode="invGray">
            <a:xfrm flipV="1">
              <a:off x="6530929" y="2577945"/>
              <a:ext cx="0" cy="461660"/>
            </a:xfrm>
            <a:prstGeom prst="line">
              <a:avLst/>
            </a:prstGeom>
            <a:noFill/>
            <a:ln w="33338">
              <a:solidFill>
                <a:srgbClr val="002060"/>
              </a:solidFill>
              <a:round/>
              <a:headEnd/>
              <a:tailEnd/>
            </a:ln>
            <a:extLst>
              <a:ext uri="{909E8E84-426E-40DD-AFC4-6F175D3DCCD1}">
                <a14:hiddenFill xmlns:a14="http://schemas.microsoft.com/office/drawing/2010/main">
                  <a:noFill/>
                </a14:hiddenFill>
              </a:ext>
            </a:extLst>
          </p:spPr>
          <p:txBody>
            <a:bodyPr/>
            <a:lstStyle/>
            <a:p>
              <a:endParaRPr lang="en-GB">
                <a:latin typeface="+mn-lt"/>
              </a:endParaRPr>
            </a:p>
          </p:txBody>
        </p:sp>
        <p:sp>
          <p:nvSpPr>
            <p:cNvPr id="12" name="Freeform 43"/>
            <p:cNvSpPr>
              <a:spLocks/>
            </p:cNvSpPr>
            <p:nvPr/>
          </p:nvSpPr>
          <p:spPr bwMode="invGray">
            <a:xfrm>
              <a:off x="6410253" y="2873981"/>
              <a:ext cx="241352" cy="165624"/>
            </a:xfrm>
            <a:custGeom>
              <a:avLst/>
              <a:gdLst>
                <a:gd name="T0" fmla="*/ 92 w 184"/>
                <a:gd name="T1" fmla="*/ 127 h 127"/>
                <a:gd name="T2" fmla="*/ 184 w 184"/>
                <a:gd name="T3" fmla="*/ 0 h 127"/>
                <a:gd name="T4" fmla="*/ 184 w 184"/>
                <a:gd name="T5" fmla="*/ 0 h 127"/>
                <a:gd name="T6" fmla="*/ 184 w 184"/>
                <a:gd name="T7" fmla="*/ 0 h 127"/>
                <a:gd name="T8" fmla="*/ 184 w 184"/>
                <a:gd name="T9" fmla="*/ 0 h 127"/>
                <a:gd name="T10" fmla="*/ 184 w 184"/>
                <a:gd name="T11" fmla="*/ 0 h 127"/>
                <a:gd name="T12" fmla="*/ 184 w 184"/>
                <a:gd name="T13" fmla="*/ 0 h 127"/>
                <a:gd name="T14" fmla="*/ 184 w 184"/>
                <a:gd name="T15" fmla="*/ 0 h 127"/>
                <a:gd name="T16" fmla="*/ 184 w 184"/>
                <a:gd name="T17" fmla="*/ 0 h 127"/>
                <a:gd name="T18" fmla="*/ 184 w 184"/>
                <a:gd name="T19" fmla="*/ 0 h 127"/>
                <a:gd name="T20" fmla="*/ 184 w 184"/>
                <a:gd name="T21" fmla="*/ 0 h 127"/>
                <a:gd name="T22" fmla="*/ 184 w 184"/>
                <a:gd name="T23" fmla="*/ 0 h 127"/>
                <a:gd name="T24" fmla="*/ 184 w 184"/>
                <a:gd name="T25" fmla="*/ 0 h 127"/>
                <a:gd name="T26" fmla="*/ 184 w 184"/>
                <a:gd name="T27" fmla="*/ 0 h 127"/>
                <a:gd name="T28" fmla="*/ 184 w 184"/>
                <a:gd name="T29" fmla="*/ 0 h 127"/>
                <a:gd name="T30" fmla="*/ 184 w 184"/>
                <a:gd name="T31" fmla="*/ 0 h 127"/>
                <a:gd name="T32" fmla="*/ 184 w 184"/>
                <a:gd name="T33" fmla="*/ 0 h 127"/>
                <a:gd name="T34" fmla="*/ 184 w 184"/>
                <a:gd name="T35" fmla="*/ 0 h 127"/>
                <a:gd name="T36" fmla="*/ 184 w 184"/>
                <a:gd name="T37" fmla="*/ 0 h 127"/>
                <a:gd name="T38" fmla="*/ 184 w 184"/>
                <a:gd name="T39" fmla="*/ 0 h 127"/>
                <a:gd name="T40" fmla="*/ 184 w 184"/>
                <a:gd name="T41" fmla="*/ 0 h 127"/>
                <a:gd name="T42" fmla="*/ 184 w 184"/>
                <a:gd name="T43" fmla="*/ 0 h 127"/>
                <a:gd name="T44" fmla="*/ 184 w 184"/>
                <a:gd name="T45" fmla="*/ 0 h 127"/>
                <a:gd name="T46" fmla="*/ 184 w 184"/>
                <a:gd name="T47" fmla="*/ 0 h 127"/>
                <a:gd name="T48" fmla="*/ 184 w 184"/>
                <a:gd name="T49" fmla="*/ 0 h 127"/>
                <a:gd name="T50" fmla="*/ 184 w 184"/>
                <a:gd name="T51" fmla="*/ 0 h 127"/>
                <a:gd name="T52" fmla="*/ 184 w 184"/>
                <a:gd name="T53" fmla="*/ 0 h 127"/>
                <a:gd name="T54" fmla="*/ 184 w 184"/>
                <a:gd name="T55" fmla="*/ 0 h 127"/>
                <a:gd name="T56" fmla="*/ 184 w 184"/>
                <a:gd name="T57" fmla="*/ 0 h 127"/>
                <a:gd name="T58" fmla="*/ 184 w 184"/>
                <a:gd name="T59" fmla="*/ 0 h 127"/>
                <a:gd name="T60" fmla="*/ 184 w 184"/>
                <a:gd name="T61" fmla="*/ 0 h 127"/>
                <a:gd name="T62" fmla="*/ 184 w 184"/>
                <a:gd name="T63" fmla="*/ 0 h 127"/>
                <a:gd name="T64" fmla="*/ 184 w 184"/>
                <a:gd name="T65" fmla="*/ 0 h 127"/>
                <a:gd name="T66" fmla="*/ 184 w 184"/>
                <a:gd name="T67" fmla="*/ 0 h 127"/>
                <a:gd name="T68" fmla="*/ 184 w 184"/>
                <a:gd name="T69" fmla="*/ 0 h 127"/>
                <a:gd name="T70" fmla="*/ 184 w 184"/>
                <a:gd name="T71" fmla="*/ 0 h 127"/>
                <a:gd name="T72" fmla="*/ 184 w 184"/>
                <a:gd name="T73" fmla="*/ 0 h 127"/>
                <a:gd name="T74" fmla="*/ 184 w 184"/>
                <a:gd name="T75" fmla="*/ 0 h 127"/>
                <a:gd name="T76" fmla="*/ 184 w 184"/>
                <a:gd name="T77" fmla="*/ 0 h 127"/>
                <a:gd name="T78" fmla="*/ 184 w 184"/>
                <a:gd name="T79" fmla="*/ 0 h 1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
                <a:gd name="T121" fmla="*/ 0 h 127"/>
                <a:gd name="T122" fmla="*/ 184 w 184"/>
                <a:gd name="T123" fmla="*/ 127 h 1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 h="127">
                  <a:moveTo>
                    <a:pt x="184" y="0"/>
                  </a:moveTo>
                  <a:lnTo>
                    <a:pt x="92" y="127"/>
                  </a:lnTo>
                  <a:lnTo>
                    <a:pt x="0" y="0"/>
                  </a:lnTo>
                  <a:lnTo>
                    <a:pt x="184" y="0"/>
                  </a:lnTo>
                  <a:close/>
                </a:path>
              </a:pathLst>
            </a:custGeom>
            <a:solidFill>
              <a:srgbClr val="002060"/>
            </a:solidFill>
            <a:ln w="11113">
              <a:solidFill>
                <a:srgbClr val="002060"/>
              </a:solidFill>
              <a:prstDash val="solid"/>
              <a:round/>
              <a:headEnd/>
              <a:tailEnd/>
            </a:ln>
          </p:spPr>
          <p:txBody>
            <a:bodyPr/>
            <a:lstStyle/>
            <a:p>
              <a:endParaRPr lang="en-GB">
                <a:latin typeface="+mn-lt"/>
              </a:endParaRPr>
            </a:p>
          </p:txBody>
        </p:sp>
        <p:sp>
          <p:nvSpPr>
            <p:cNvPr id="13" name="Line 44"/>
            <p:cNvSpPr>
              <a:spLocks noChangeShapeType="1"/>
            </p:cNvSpPr>
            <p:nvPr/>
          </p:nvSpPr>
          <p:spPr bwMode="invGray">
            <a:xfrm flipV="1">
              <a:off x="4716015" y="3353898"/>
              <a:ext cx="792000" cy="0"/>
            </a:xfrm>
            <a:prstGeom prst="line">
              <a:avLst/>
            </a:prstGeom>
            <a:noFill/>
            <a:ln w="33338">
              <a:solidFill>
                <a:srgbClr val="002060"/>
              </a:solidFill>
              <a:round/>
              <a:headEnd/>
              <a:tailEnd/>
            </a:ln>
            <a:extLst>
              <a:ext uri="{909E8E84-426E-40DD-AFC4-6F175D3DCCD1}">
                <a14:hiddenFill xmlns:a14="http://schemas.microsoft.com/office/drawing/2010/main">
                  <a:noFill/>
                </a14:hiddenFill>
              </a:ext>
            </a:extLst>
          </p:spPr>
          <p:txBody>
            <a:bodyPr/>
            <a:lstStyle/>
            <a:p>
              <a:endParaRPr lang="en-GB">
                <a:latin typeface="+mn-lt"/>
              </a:endParaRPr>
            </a:p>
          </p:txBody>
        </p:sp>
        <p:sp>
          <p:nvSpPr>
            <p:cNvPr id="14" name="Line 45"/>
            <p:cNvSpPr>
              <a:spLocks noChangeShapeType="1"/>
            </p:cNvSpPr>
            <p:nvPr/>
          </p:nvSpPr>
          <p:spPr bwMode="invGray">
            <a:xfrm flipH="1">
              <a:off x="1115616" y="3351584"/>
              <a:ext cx="587619" cy="0"/>
            </a:xfrm>
            <a:prstGeom prst="line">
              <a:avLst/>
            </a:prstGeom>
            <a:noFill/>
            <a:ln w="33338">
              <a:solidFill>
                <a:srgbClr val="002060"/>
              </a:solidFill>
              <a:round/>
              <a:headEnd/>
              <a:tailEnd/>
            </a:ln>
            <a:extLst>
              <a:ext uri="{909E8E84-426E-40DD-AFC4-6F175D3DCCD1}">
                <a14:hiddenFill xmlns:a14="http://schemas.microsoft.com/office/drawing/2010/main">
                  <a:noFill/>
                </a14:hiddenFill>
              </a:ext>
            </a:extLst>
          </p:spPr>
          <p:txBody>
            <a:bodyPr/>
            <a:lstStyle/>
            <a:p>
              <a:endParaRPr lang="en-GB">
                <a:latin typeface="+mn-lt"/>
              </a:endParaRPr>
            </a:p>
          </p:txBody>
        </p:sp>
        <p:sp>
          <p:nvSpPr>
            <p:cNvPr id="15" name="Freeform 47"/>
            <p:cNvSpPr>
              <a:spLocks/>
            </p:cNvSpPr>
            <p:nvPr/>
          </p:nvSpPr>
          <p:spPr bwMode="invGray">
            <a:xfrm>
              <a:off x="5555028" y="3039605"/>
              <a:ext cx="1803581" cy="628587"/>
            </a:xfrm>
            <a:custGeom>
              <a:avLst/>
              <a:gdLst>
                <a:gd name="T0" fmla="*/ 0 w 1375"/>
                <a:gd name="T1" fmla="*/ 482 h 482"/>
                <a:gd name="T2" fmla="*/ 1375 w 1375"/>
                <a:gd name="T3" fmla="*/ 390 h 482"/>
                <a:gd name="T4" fmla="*/ 70 w 1375"/>
                <a:gd name="T5" fmla="*/ 0 h 482"/>
                <a:gd name="T6" fmla="*/ 0 w 1375"/>
                <a:gd name="T7" fmla="*/ 135 h 482"/>
                <a:gd name="T8" fmla="*/ 0 w 1375"/>
                <a:gd name="T9" fmla="*/ 135 h 482"/>
                <a:gd name="T10" fmla="*/ 0 w 1375"/>
                <a:gd name="T11" fmla="*/ 135 h 482"/>
                <a:gd name="T12" fmla="*/ 0 w 1375"/>
                <a:gd name="T13" fmla="*/ 135 h 482"/>
                <a:gd name="T14" fmla="*/ 0 w 1375"/>
                <a:gd name="T15" fmla="*/ 135 h 482"/>
                <a:gd name="T16" fmla="*/ 0 w 1375"/>
                <a:gd name="T17" fmla="*/ 135 h 482"/>
                <a:gd name="T18" fmla="*/ 0 w 1375"/>
                <a:gd name="T19" fmla="*/ 135 h 482"/>
                <a:gd name="T20" fmla="*/ 0 w 1375"/>
                <a:gd name="T21" fmla="*/ 135 h 482"/>
                <a:gd name="T22" fmla="*/ 0 w 1375"/>
                <a:gd name="T23" fmla="*/ 135 h 482"/>
                <a:gd name="T24" fmla="*/ 0 w 1375"/>
                <a:gd name="T25" fmla="*/ 135 h 482"/>
                <a:gd name="T26" fmla="*/ 0 w 1375"/>
                <a:gd name="T27" fmla="*/ 135 h 482"/>
                <a:gd name="T28" fmla="*/ 0 w 1375"/>
                <a:gd name="T29" fmla="*/ 135 h 482"/>
                <a:gd name="T30" fmla="*/ 0 w 1375"/>
                <a:gd name="T31" fmla="*/ 135 h 482"/>
                <a:gd name="T32" fmla="*/ 0 w 1375"/>
                <a:gd name="T33" fmla="*/ 135 h 482"/>
                <a:gd name="T34" fmla="*/ 0 w 1375"/>
                <a:gd name="T35" fmla="*/ 135 h 482"/>
                <a:gd name="T36" fmla="*/ 0 w 1375"/>
                <a:gd name="T37" fmla="*/ 135 h 482"/>
                <a:gd name="T38" fmla="*/ 0 w 1375"/>
                <a:gd name="T39" fmla="*/ 135 h 482"/>
                <a:gd name="T40" fmla="*/ 0 w 1375"/>
                <a:gd name="T41" fmla="*/ 135 h 482"/>
                <a:gd name="T42" fmla="*/ 0 w 1375"/>
                <a:gd name="T43" fmla="*/ 135 h 482"/>
                <a:gd name="T44" fmla="*/ 0 w 1375"/>
                <a:gd name="T45" fmla="*/ 135 h 482"/>
                <a:gd name="T46" fmla="*/ 0 w 1375"/>
                <a:gd name="T47" fmla="*/ 135 h 482"/>
                <a:gd name="T48" fmla="*/ 0 w 1375"/>
                <a:gd name="T49" fmla="*/ 135 h 482"/>
                <a:gd name="T50" fmla="*/ 0 w 1375"/>
                <a:gd name="T51" fmla="*/ 135 h 482"/>
                <a:gd name="T52" fmla="*/ 0 w 1375"/>
                <a:gd name="T53" fmla="*/ 135 h 482"/>
                <a:gd name="T54" fmla="*/ 0 w 1375"/>
                <a:gd name="T55" fmla="*/ 135 h 482"/>
                <a:gd name="T56" fmla="*/ 0 w 1375"/>
                <a:gd name="T57" fmla="*/ 135 h 482"/>
                <a:gd name="T58" fmla="*/ 0 w 1375"/>
                <a:gd name="T59" fmla="*/ 135 h 482"/>
                <a:gd name="T60" fmla="*/ 0 w 1375"/>
                <a:gd name="T61" fmla="*/ 135 h 482"/>
                <a:gd name="T62" fmla="*/ 0 w 1375"/>
                <a:gd name="T63" fmla="*/ 135 h 482"/>
                <a:gd name="T64" fmla="*/ 0 w 1375"/>
                <a:gd name="T65" fmla="*/ 135 h 482"/>
                <a:gd name="T66" fmla="*/ 0 w 1375"/>
                <a:gd name="T67" fmla="*/ 135 h 482"/>
                <a:gd name="T68" fmla="*/ 0 w 1375"/>
                <a:gd name="T69" fmla="*/ 135 h 482"/>
                <a:gd name="T70" fmla="*/ 0 w 1375"/>
                <a:gd name="T71" fmla="*/ 135 h 482"/>
                <a:gd name="T72" fmla="*/ 0 w 1375"/>
                <a:gd name="T73" fmla="*/ 135 h 482"/>
                <a:gd name="T74" fmla="*/ 0 w 1375"/>
                <a:gd name="T75" fmla="*/ 135 h 482"/>
                <a:gd name="T76" fmla="*/ 0 w 1375"/>
                <a:gd name="T77" fmla="*/ 135 h 482"/>
                <a:gd name="T78" fmla="*/ 0 w 1375"/>
                <a:gd name="T79" fmla="*/ 135 h 4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75"/>
                <a:gd name="T121" fmla="*/ 0 h 482"/>
                <a:gd name="T122" fmla="*/ 1375 w 1375"/>
                <a:gd name="T123" fmla="*/ 482 h 4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75" h="482">
                  <a:moveTo>
                    <a:pt x="0" y="135"/>
                  </a:moveTo>
                  <a:lnTo>
                    <a:pt x="0" y="482"/>
                  </a:lnTo>
                  <a:lnTo>
                    <a:pt x="1297" y="482"/>
                  </a:lnTo>
                  <a:lnTo>
                    <a:pt x="1375" y="390"/>
                  </a:lnTo>
                  <a:lnTo>
                    <a:pt x="70" y="390"/>
                  </a:lnTo>
                  <a:lnTo>
                    <a:pt x="70" y="0"/>
                  </a:lnTo>
                  <a:lnTo>
                    <a:pt x="0" y="135"/>
                  </a:lnTo>
                  <a:close/>
                </a:path>
              </a:pathLst>
            </a:custGeom>
            <a:solidFill>
              <a:srgbClr val="800080"/>
            </a:solidFill>
            <a:ln w="11113">
              <a:solidFill>
                <a:srgbClr val="800080"/>
              </a:solidFill>
              <a:prstDash val="solid"/>
              <a:round/>
              <a:headEnd/>
              <a:tailEnd/>
            </a:ln>
          </p:spPr>
          <p:txBody>
            <a:bodyPr/>
            <a:lstStyle/>
            <a:p>
              <a:endParaRPr lang="en-GB">
                <a:latin typeface="+mn-lt"/>
              </a:endParaRPr>
            </a:p>
          </p:txBody>
        </p:sp>
        <p:sp>
          <p:nvSpPr>
            <p:cNvPr id="16" name="Freeform 49"/>
            <p:cNvSpPr>
              <a:spLocks/>
            </p:cNvSpPr>
            <p:nvPr/>
          </p:nvSpPr>
          <p:spPr bwMode="invGray">
            <a:xfrm>
              <a:off x="5507807" y="3215661"/>
              <a:ext cx="139040" cy="259520"/>
            </a:xfrm>
            <a:custGeom>
              <a:avLst/>
              <a:gdLst>
                <a:gd name="T0" fmla="*/ 106 w 106"/>
                <a:gd name="T1" fmla="*/ 106 h 199"/>
                <a:gd name="T2" fmla="*/ 0 w 106"/>
                <a:gd name="T3" fmla="*/ 0 h 199"/>
                <a:gd name="T4" fmla="*/ 0 w 106"/>
                <a:gd name="T5" fmla="*/ 0 h 199"/>
                <a:gd name="T6" fmla="*/ 0 w 106"/>
                <a:gd name="T7" fmla="*/ 0 h 199"/>
                <a:gd name="T8" fmla="*/ 0 w 106"/>
                <a:gd name="T9" fmla="*/ 0 h 199"/>
                <a:gd name="T10" fmla="*/ 0 w 106"/>
                <a:gd name="T11" fmla="*/ 0 h 199"/>
                <a:gd name="T12" fmla="*/ 0 w 106"/>
                <a:gd name="T13" fmla="*/ 0 h 199"/>
                <a:gd name="T14" fmla="*/ 0 w 106"/>
                <a:gd name="T15" fmla="*/ 0 h 199"/>
                <a:gd name="T16" fmla="*/ 0 w 106"/>
                <a:gd name="T17" fmla="*/ 0 h 199"/>
                <a:gd name="T18" fmla="*/ 0 w 106"/>
                <a:gd name="T19" fmla="*/ 0 h 199"/>
                <a:gd name="T20" fmla="*/ 0 w 106"/>
                <a:gd name="T21" fmla="*/ 0 h 199"/>
                <a:gd name="T22" fmla="*/ 0 w 106"/>
                <a:gd name="T23" fmla="*/ 0 h 199"/>
                <a:gd name="T24" fmla="*/ 0 w 106"/>
                <a:gd name="T25" fmla="*/ 0 h 199"/>
                <a:gd name="T26" fmla="*/ 0 w 106"/>
                <a:gd name="T27" fmla="*/ 0 h 199"/>
                <a:gd name="T28" fmla="*/ 0 w 106"/>
                <a:gd name="T29" fmla="*/ 0 h 199"/>
                <a:gd name="T30" fmla="*/ 0 w 106"/>
                <a:gd name="T31" fmla="*/ 0 h 199"/>
                <a:gd name="T32" fmla="*/ 0 w 106"/>
                <a:gd name="T33" fmla="*/ 0 h 199"/>
                <a:gd name="T34" fmla="*/ 0 w 106"/>
                <a:gd name="T35" fmla="*/ 0 h 199"/>
                <a:gd name="T36" fmla="*/ 0 w 106"/>
                <a:gd name="T37" fmla="*/ 0 h 199"/>
                <a:gd name="T38" fmla="*/ 0 w 106"/>
                <a:gd name="T39" fmla="*/ 0 h 199"/>
                <a:gd name="T40" fmla="*/ 0 w 106"/>
                <a:gd name="T41" fmla="*/ 0 h 199"/>
                <a:gd name="T42" fmla="*/ 0 w 106"/>
                <a:gd name="T43" fmla="*/ 0 h 199"/>
                <a:gd name="T44" fmla="*/ 0 w 106"/>
                <a:gd name="T45" fmla="*/ 0 h 199"/>
                <a:gd name="T46" fmla="*/ 0 w 106"/>
                <a:gd name="T47" fmla="*/ 0 h 199"/>
                <a:gd name="T48" fmla="*/ 0 w 106"/>
                <a:gd name="T49" fmla="*/ 0 h 199"/>
                <a:gd name="T50" fmla="*/ 0 w 106"/>
                <a:gd name="T51" fmla="*/ 0 h 199"/>
                <a:gd name="T52" fmla="*/ 0 w 106"/>
                <a:gd name="T53" fmla="*/ 0 h 199"/>
                <a:gd name="T54" fmla="*/ 0 w 106"/>
                <a:gd name="T55" fmla="*/ 0 h 199"/>
                <a:gd name="T56" fmla="*/ 0 w 106"/>
                <a:gd name="T57" fmla="*/ 0 h 199"/>
                <a:gd name="T58" fmla="*/ 0 w 106"/>
                <a:gd name="T59" fmla="*/ 0 h 199"/>
                <a:gd name="T60" fmla="*/ 0 w 106"/>
                <a:gd name="T61" fmla="*/ 0 h 199"/>
                <a:gd name="T62" fmla="*/ 0 w 106"/>
                <a:gd name="T63" fmla="*/ 0 h 199"/>
                <a:gd name="T64" fmla="*/ 0 w 106"/>
                <a:gd name="T65" fmla="*/ 0 h 199"/>
                <a:gd name="T66" fmla="*/ 0 w 106"/>
                <a:gd name="T67" fmla="*/ 0 h 199"/>
                <a:gd name="T68" fmla="*/ 0 w 106"/>
                <a:gd name="T69" fmla="*/ 0 h 199"/>
                <a:gd name="T70" fmla="*/ 0 w 106"/>
                <a:gd name="T71" fmla="*/ 0 h 199"/>
                <a:gd name="T72" fmla="*/ 0 w 106"/>
                <a:gd name="T73" fmla="*/ 0 h 199"/>
                <a:gd name="T74" fmla="*/ 0 w 106"/>
                <a:gd name="T75" fmla="*/ 0 h 199"/>
                <a:gd name="T76" fmla="*/ 0 w 106"/>
                <a:gd name="T77" fmla="*/ 0 h 199"/>
                <a:gd name="T78" fmla="*/ 0 w 106"/>
                <a:gd name="T79" fmla="*/ 0 h 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
                <a:gd name="T121" fmla="*/ 0 h 199"/>
                <a:gd name="T122" fmla="*/ 106 w 106"/>
                <a:gd name="T123" fmla="*/ 199 h 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 h="199">
                  <a:moveTo>
                    <a:pt x="0" y="0"/>
                  </a:moveTo>
                  <a:lnTo>
                    <a:pt x="106" y="106"/>
                  </a:lnTo>
                  <a:lnTo>
                    <a:pt x="0" y="199"/>
                  </a:lnTo>
                  <a:lnTo>
                    <a:pt x="0" y="0"/>
                  </a:lnTo>
                  <a:close/>
                </a:path>
              </a:pathLst>
            </a:custGeom>
            <a:solidFill>
              <a:srgbClr val="002060"/>
            </a:solidFill>
            <a:ln w="11113">
              <a:solidFill>
                <a:srgbClr val="002060"/>
              </a:solidFill>
              <a:prstDash val="solid"/>
              <a:round/>
              <a:headEnd/>
              <a:tailEnd/>
            </a:ln>
          </p:spPr>
          <p:txBody>
            <a:bodyPr/>
            <a:lstStyle/>
            <a:p>
              <a:endParaRPr lang="en-GB">
                <a:latin typeface="+mn-lt"/>
              </a:endParaRPr>
            </a:p>
          </p:txBody>
        </p:sp>
        <p:sp>
          <p:nvSpPr>
            <p:cNvPr id="17" name="Freeform 50"/>
            <p:cNvSpPr>
              <a:spLocks/>
            </p:cNvSpPr>
            <p:nvPr/>
          </p:nvSpPr>
          <p:spPr bwMode="invGray">
            <a:xfrm>
              <a:off x="8102339" y="3224790"/>
              <a:ext cx="148222" cy="268649"/>
            </a:xfrm>
            <a:custGeom>
              <a:avLst/>
              <a:gdLst>
                <a:gd name="T0" fmla="*/ 113 w 113"/>
                <a:gd name="T1" fmla="*/ 114 h 206"/>
                <a:gd name="T2" fmla="*/ 0 w 113"/>
                <a:gd name="T3" fmla="*/ 0 h 206"/>
                <a:gd name="T4" fmla="*/ 0 w 113"/>
                <a:gd name="T5" fmla="*/ 0 h 206"/>
                <a:gd name="T6" fmla="*/ 0 w 113"/>
                <a:gd name="T7" fmla="*/ 0 h 206"/>
                <a:gd name="T8" fmla="*/ 0 w 113"/>
                <a:gd name="T9" fmla="*/ 0 h 206"/>
                <a:gd name="T10" fmla="*/ 0 w 113"/>
                <a:gd name="T11" fmla="*/ 0 h 206"/>
                <a:gd name="T12" fmla="*/ 0 w 113"/>
                <a:gd name="T13" fmla="*/ 0 h 206"/>
                <a:gd name="T14" fmla="*/ 0 w 113"/>
                <a:gd name="T15" fmla="*/ 0 h 206"/>
                <a:gd name="T16" fmla="*/ 0 w 113"/>
                <a:gd name="T17" fmla="*/ 0 h 206"/>
                <a:gd name="T18" fmla="*/ 0 w 113"/>
                <a:gd name="T19" fmla="*/ 0 h 206"/>
                <a:gd name="T20" fmla="*/ 0 w 113"/>
                <a:gd name="T21" fmla="*/ 0 h 206"/>
                <a:gd name="T22" fmla="*/ 0 w 113"/>
                <a:gd name="T23" fmla="*/ 0 h 206"/>
                <a:gd name="T24" fmla="*/ 0 w 113"/>
                <a:gd name="T25" fmla="*/ 0 h 206"/>
                <a:gd name="T26" fmla="*/ 0 w 113"/>
                <a:gd name="T27" fmla="*/ 0 h 206"/>
                <a:gd name="T28" fmla="*/ 0 w 113"/>
                <a:gd name="T29" fmla="*/ 0 h 206"/>
                <a:gd name="T30" fmla="*/ 0 w 113"/>
                <a:gd name="T31" fmla="*/ 0 h 206"/>
                <a:gd name="T32" fmla="*/ 0 w 113"/>
                <a:gd name="T33" fmla="*/ 0 h 206"/>
                <a:gd name="T34" fmla="*/ 0 w 113"/>
                <a:gd name="T35" fmla="*/ 0 h 206"/>
                <a:gd name="T36" fmla="*/ 0 w 113"/>
                <a:gd name="T37" fmla="*/ 0 h 206"/>
                <a:gd name="T38" fmla="*/ 0 w 113"/>
                <a:gd name="T39" fmla="*/ 0 h 206"/>
                <a:gd name="T40" fmla="*/ 0 w 113"/>
                <a:gd name="T41" fmla="*/ 0 h 206"/>
                <a:gd name="T42" fmla="*/ 0 w 113"/>
                <a:gd name="T43" fmla="*/ 0 h 206"/>
                <a:gd name="T44" fmla="*/ 0 w 113"/>
                <a:gd name="T45" fmla="*/ 0 h 206"/>
                <a:gd name="T46" fmla="*/ 0 w 113"/>
                <a:gd name="T47" fmla="*/ 0 h 206"/>
                <a:gd name="T48" fmla="*/ 0 w 113"/>
                <a:gd name="T49" fmla="*/ 0 h 206"/>
                <a:gd name="T50" fmla="*/ 0 w 113"/>
                <a:gd name="T51" fmla="*/ 0 h 206"/>
                <a:gd name="T52" fmla="*/ 0 w 113"/>
                <a:gd name="T53" fmla="*/ 0 h 206"/>
                <a:gd name="T54" fmla="*/ 0 w 113"/>
                <a:gd name="T55" fmla="*/ 0 h 206"/>
                <a:gd name="T56" fmla="*/ 0 w 113"/>
                <a:gd name="T57" fmla="*/ 0 h 206"/>
                <a:gd name="T58" fmla="*/ 0 w 113"/>
                <a:gd name="T59" fmla="*/ 0 h 206"/>
                <a:gd name="T60" fmla="*/ 0 w 113"/>
                <a:gd name="T61" fmla="*/ 0 h 206"/>
                <a:gd name="T62" fmla="*/ 0 w 113"/>
                <a:gd name="T63" fmla="*/ 0 h 206"/>
                <a:gd name="T64" fmla="*/ 0 w 113"/>
                <a:gd name="T65" fmla="*/ 0 h 206"/>
                <a:gd name="T66" fmla="*/ 0 w 113"/>
                <a:gd name="T67" fmla="*/ 0 h 206"/>
                <a:gd name="T68" fmla="*/ 0 w 113"/>
                <a:gd name="T69" fmla="*/ 0 h 206"/>
                <a:gd name="T70" fmla="*/ 0 w 113"/>
                <a:gd name="T71" fmla="*/ 0 h 206"/>
                <a:gd name="T72" fmla="*/ 0 w 113"/>
                <a:gd name="T73" fmla="*/ 0 h 206"/>
                <a:gd name="T74" fmla="*/ 0 w 113"/>
                <a:gd name="T75" fmla="*/ 0 h 206"/>
                <a:gd name="T76" fmla="*/ 0 w 113"/>
                <a:gd name="T77" fmla="*/ 0 h 206"/>
                <a:gd name="T78" fmla="*/ 0 w 113"/>
                <a:gd name="T79" fmla="*/ 0 h 2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3"/>
                <a:gd name="T121" fmla="*/ 0 h 206"/>
                <a:gd name="T122" fmla="*/ 113 w 113"/>
                <a:gd name="T123" fmla="*/ 206 h 2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3" h="206">
                  <a:moveTo>
                    <a:pt x="0" y="0"/>
                  </a:moveTo>
                  <a:lnTo>
                    <a:pt x="113" y="114"/>
                  </a:lnTo>
                  <a:lnTo>
                    <a:pt x="0" y="206"/>
                  </a:lnTo>
                  <a:lnTo>
                    <a:pt x="0" y="0"/>
                  </a:lnTo>
                  <a:close/>
                </a:path>
              </a:pathLst>
            </a:custGeom>
            <a:solidFill>
              <a:srgbClr val="002060"/>
            </a:solidFill>
            <a:ln w="11113">
              <a:solidFill>
                <a:srgbClr val="002060"/>
              </a:solidFill>
              <a:prstDash val="solid"/>
              <a:round/>
              <a:headEnd/>
              <a:tailEnd/>
            </a:ln>
          </p:spPr>
          <p:txBody>
            <a:bodyPr/>
            <a:lstStyle/>
            <a:p>
              <a:endParaRPr lang="en-GB">
                <a:latin typeface="+mn-lt"/>
              </a:endParaRPr>
            </a:p>
          </p:txBody>
        </p:sp>
        <p:sp>
          <p:nvSpPr>
            <p:cNvPr id="18" name="Rectangle 51"/>
            <p:cNvSpPr>
              <a:spLocks noChangeArrowheads="1"/>
            </p:cNvSpPr>
            <p:nvPr/>
          </p:nvSpPr>
          <p:spPr bwMode="invGray">
            <a:xfrm>
              <a:off x="6728995" y="2564904"/>
              <a:ext cx="1429748"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defRPr sz="2000">
                  <a:solidFill>
                    <a:schemeClr val="tx1"/>
                  </a:solidFill>
                  <a:latin typeface="Comic Sans MS" pitchFamily="66" charset="0"/>
                </a:defRPr>
              </a:lvl1pPr>
              <a:lvl2pPr marL="742950" indent="-285750">
                <a:spcBef>
                  <a:spcPct val="20000"/>
                </a:spcBef>
                <a:defRPr sz="2000">
                  <a:solidFill>
                    <a:schemeClr val="tx1"/>
                  </a:solidFill>
                  <a:latin typeface="Comic Sans MS" pitchFamily="66" charset="0"/>
                </a:defRPr>
              </a:lvl2pPr>
              <a:lvl3pPr marL="1143000" indent="-228600">
                <a:spcBef>
                  <a:spcPct val="20000"/>
                </a:spcBef>
                <a:defRPr sz="2000">
                  <a:solidFill>
                    <a:schemeClr val="tx1"/>
                  </a:solidFill>
                  <a:latin typeface="Comic Sans MS" pitchFamily="66" charset="0"/>
                </a:defRPr>
              </a:lvl3pPr>
              <a:lvl4pPr marL="1600200" indent="-228600">
                <a:spcBef>
                  <a:spcPct val="20000"/>
                </a:spcBef>
                <a:defRPr>
                  <a:solidFill>
                    <a:schemeClr val="tx1"/>
                  </a:solidFill>
                  <a:latin typeface="Comic Sans MS" pitchFamily="66" charset="0"/>
                </a:defRPr>
              </a:lvl4pPr>
              <a:lvl5pPr marL="2057400" indent="-228600">
                <a:spcBef>
                  <a:spcPct val="20000"/>
                </a:spcBef>
                <a:defRPr>
                  <a:solidFill>
                    <a:schemeClr val="tx1"/>
                  </a:solidFill>
                  <a:latin typeface="Comic Sans MS" pitchFamily="66" charset="0"/>
                </a:defRPr>
              </a:lvl5pPr>
              <a:lvl6pPr marL="2514600" indent="-228600" eaLnBrk="0" fontAlgn="base" hangingPunct="0">
                <a:spcBef>
                  <a:spcPct val="20000"/>
                </a:spcBef>
                <a:spcAft>
                  <a:spcPct val="0"/>
                </a:spcAft>
                <a:defRPr>
                  <a:solidFill>
                    <a:schemeClr val="tx1"/>
                  </a:solidFill>
                  <a:latin typeface="Comic Sans MS" pitchFamily="66" charset="0"/>
                </a:defRPr>
              </a:lvl6pPr>
              <a:lvl7pPr marL="2971800" indent="-228600" eaLnBrk="0" fontAlgn="base" hangingPunct="0">
                <a:spcBef>
                  <a:spcPct val="20000"/>
                </a:spcBef>
                <a:spcAft>
                  <a:spcPct val="0"/>
                </a:spcAft>
                <a:defRPr>
                  <a:solidFill>
                    <a:schemeClr val="tx1"/>
                  </a:solidFill>
                  <a:latin typeface="Comic Sans MS" pitchFamily="66" charset="0"/>
                </a:defRPr>
              </a:lvl7pPr>
              <a:lvl8pPr marL="3429000" indent="-228600" eaLnBrk="0" fontAlgn="base" hangingPunct="0">
                <a:spcBef>
                  <a:spcPct val="20000"/>
                </a:spcBef>
                <a:spcAft>
                  <a:spcPct val="0"/>
                </a:spcAft>
                <a:defRPr>
                  <a:solidFill>
                    <a:schemeClr val="tx1"/>
                  </a:solidFill>
                  <a:latin typeface="Comic Sans MS" pitchFamily="66" charset="0"/>
                </a:defRPr>
              </a:lvl8pPr>
              <a:lvl9pPr marL="3886200" indent="-228600" eaLnBrk="0" fontAlgn="base" hangingPunct="0">
                <a:spcBef>
                  <a:spcPct val="20000"/>
                </a:spcBef>
                <a:spcAft>
                  <a:spcPct val="0"/>
                </a:spcAft>
                <a:defRPr>
                  <a:solidFill>
                    <a:schemeClr val="tx1"/>
                  </a:solidFill>
                  <a:latin typeface="Comic Sans MS" pitchFamily="66" charset="0"/>
                </a:defRPr>
              </a:lvl9pPr>
            </a:lstStyle>
            <a:p>
              <a:pPr>
                <a:spcBef>
                  <a:spcPct val="0"/>
                </a:spcBef>
              </a:pPr>
              <a:r>
                <a:rPr lang="en-GB" altLang="en-US" dirty="0" smtClean="0">
                  <a:latin typeface="+mn-lt"/>
                  <a:cs typeface="Arial" charset="0"/>
                </a:rPr>
                <a:t>Friction/Hills</a:t>
              </a:r>
              <a:endParaRPr lang="en-GB" altLang="en-US" dirty="0">
                <a:latin typeface="+mn-lt"/>
                <a:cs typeface="Arial" charset="0"/>
              </a:endParaRPr>
            </a:p>
          </p:txBody>
        </p:sp>
        <p:sp>
          <p:nvSpPr>
            <p:cNvPr id="19" name="Rectangle 52"/>
            <p:cNvSpPr>
              <a:spLocks noChangeArrowheads="1"/>
            </p:cNvSpPr>
            <p:nvPr/>
          </p:nvSpPr>
          <p:spPr bwMode="invGray">
            <a:xfrm>
              <a:off x="3397762" y="3152347"/>
              <a:ext cx="8527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defRPr sz="2000">
                  <a:solidFill>
                    <a:schemeClr val="tx1"/>
                  </a:solidFill>
                  <a:latin typeface="Comic Sans MS" pitchFamily="66" charset="0"/>
                </a:defRPr>
              </a:lvl1pPr>
              <a:lvl2pPr marL="742950" indent="-285750">
                <a:spcBef>
                  <a:spcPct val="20000"/>
                </a:spcBef>
                <a:defRPr sz="2000">
                  <a:solidFill>
                    <a:schemeClr val="tx1"/>
                  </a:solidFill>
                  <a:latin typeface="Comic Sans MS" pitchFamily="66" charset="0"/>
                </a:defRPr>
              </a:lvl2pPr>
              <a:lvl3pPr marL="1143000" indent="-228600">
                <a:spcBef>
                  <a:spcPct val="20000"/>
                </a:spcBef>
                <a:defRPr sz="2000">
                  <a:solidFill>
                    <a:schemeClr val="tx1"/>
                  </a:solidFill>
                  <a:latin typeface="Comic Sans MS" pitchFamily="66" charset="0"/>
                </a:defRPr>
              </a:lvl3pPr>
              <a:lvl4pPr marL="1600200" indent="-228600">
                <a:spcBef>
                  <a:spcPct val="20000"/>
                </a:spcBef>
                <a:defRPr>
                  <a:solidFill>
                    <a:schemeClr val="tx1"/>
                  </a:solidFill>
                  <a:latin typeface="Comic Sans MS" pitchFamily="66" charset="0"/>
                </a:defRPr>
              </a:lvl4pPr>
              <a:lvl5pPr marL="2057400" indent="-228600">
                <a:spcBef>
                  <a:spcPct val="20000"/>
                </a:spcBef>
                <a:defRPr>
                  <a:solidFill>
                    <a:schemeClr val="tx1"/>
                  </a:solidFill>
                  <a:latin typeface="Comic Sans MS" pitchFamily="66" charset="0"/>
                </a:defRPr>
              </a:lvl5pPr>
              <a:lvl6pPr marL="2514600" indent="-228600" eaLnBrk="0" fontAlgn="base" hangingPunct="0">
                <a:spcBef>
                  <a:spcPct val="20000"/>
                </a:spcBef>
                <a:spcAft>
                  <a:spcPct val="0"/>
                </a:spcAft>
                <a:defRPr>
                  <a:solidFill>
                    <a:schemeClr val="tx1"/>
                  </a:solidFill>
                  <a:latin typeface="Comic Sans MS" pitchFamily="66" charset="0"/>
                </a:defRPr>
              </a:lvl6pPr>
              <a:lvl7pPr marL="2971800" indent="-228600" eaLnBrk="0" fontAlgn="base" hangingPunct="0">
                <a:spcBef>
                  <a:spcPct val="20000"/>
                </a:spcBef>
                <a:spcAft>
                  <a:spcPct val="0"/>
                </a:spcAft>
                <a:defRPr>
                  <a:solidFill>
                    <a:schemeClr val="tx1"/>
                  </a:solidFill>
                  <a:latin typeface="Comic Sans MS" pitchFamily="66" charset="0"/>
                </a:defRPr>
              </a:lvl7pPr>
              <a:lvl8pPr marL="3429000" indent="-228600" eaLnBrk="0" fontAlgn="base" hangingPunct="0">
                <a:spcBef>
                  <a:spcPct val="20000"/>
                </a:spcBef>
                <a:spcAft>
                  <a:spcPct val="0"/>
                </a:spcAft>
                <a:defRPr>
                  <a:solidFill>
                    <a:schemeClr val="tx1"/>
                  </a:solidFill>
                  <a:latin typeface="Comic Sans MS" pitchFamily="66" charset="0"/>
                </a:defRPr>
              </a:lvl8pPr>
              <a:lvl9pPr marL="3886200" indent="-228600" eaLnBrk="0" fontAlgn="base" hangingPunct="0">
                <a:spcBef>
                  <a:spcPct val="20000"/>
                </a:spcBef>
                <a:spcAft>
                  <a:spcPct val="0"/>
                </a:spcAft>
                <a:defRPr>
                  <a:solidFill>
                    <a:schemeClr val="tx1"/>
                  </a:solidFill>
                  <a:latin typeface="Comic Sans MS" pitchFamily="66" charset="0"/>
                </a:defRPr>
              </a:lvl9pPr>
            </a:lstStyle>
            <a:p>
              <a:pPr>
                <a:spcBef>
                  <a:spcPct val="0"/>
                </a:spcBef>
              </a:pPr>
              <a:r>
                <a:rPr lang="en-GB" altLang="en-US" dirty="0" smtClean="0">
                  <a:solidFill>
                    <a:schemeClr val="tx1">
                      <a:lumMod val="50000"/>
                    </a:schemeClr>
                  </a:solidFill>
                  <a:latin typeface="+mn-lt"/>
                  <a:cs typeface="Arial" charset="0"/>
                </a:rPr>
                <a:t>Control</a:t>
              </a:r>
              <a:endParaRPr lang="en-GB" altLang="en-US" dirty="0">
                <a:solidFill>
                  <a:schemeClr val="tx1">
                    <a:lumMod val="50000"/>
                  </a:schemeClr>
                </a:solidFill>
                <a:latin typeface="+mn-lt"/>
                <a:cs typeface="Arial" charset="0"/>
              </a:endParaRPr>
            </a:p>
          </p:txBody>
        </p:sp>
        <p:sp>
          <p:nvSpPr>
            <p:cNvPr id="20" name="Rectangle 53"/>
            <p:cNvSpPr>
              <a:spLocks noChangeArrowheads="1"/>
            </p:cNvSpPr>
            <p:nvPr/>
          </p:nvSpPr>
          <p:spPr bwMode="invGray">
            <a:xfrm>
              <a:off x="7824125" y="2940491"/>
              <a:ext cx="11301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defRPr sz="2000">
                  <a:solidFill>
                    <a:schemeClr val="tx1"/>
                  </a:solidFill>
                  <a:latin typeface="Comic Sans MS" pitchFamily="66" charset="0"/>
                </a:defRPr>
              </a:lvl1pPr>
              <a:lvl2pPr marL="742950" indent="-285750">
                <a:spcBef>
                  <a:spcPct val="20000"/>
                </a:spcBef>
                <a:defRPr sz="2000">
                  <a:solidFill>
                    <a:schemeClr val="tx1"/>
                  </a:solidFill>
                  <a:latin typeface="Comic Sans MS" pitchFamily="66" charset="0"/>
                </a:defRPr>
              </a:lvl2pPr>
              <a:lvl3pPr marL="1143000" indent="-228600">
                <a:spcBef>
                  <a:spcPct val="20000"/>
                </a:spcBef>
                <a:defRPr sz="2000">
                  <a:solidFill>
                    <a:schemeClr val="tx1"/>
                  </a:solidFill>
                  <a:latin typeface="Comic Sans MS" pitchFamily="66" charset="0"/>
                </a:defRPr>
              </a:lvl3pPr>
              <a:lvl4pPr marL="1600200" indent="-228600">
                <a:spcBef>
                  <a:spcPct val="20000"/>
                </a:spcBef>
                <a:defRPr>
                  <a:solidFill>
                    <a:schemeClr val="tx1"/>
                  </a:solidFill>
                  <a:latin typeface="Comic Sans MS" pitchFamily="66" charset="0"/>
                </a:defRPr>
              </a:lvl4pPr>
              <a:lvl5pPr marL="2057400" indent="-228600">
                <a:spcBef>
                  <a:spcPct val="20000"/>
                </a:spcBef>
                <a:defRPr>
                  <a:solidFill>
                    <a:schemeClr val="tx1"/>
                  </a:solidFill>
                  <a:latin typeface="Comic Sans MS" pitchFamily="66" charset="0"/>
                </a:defRPr>
              </a:lvl5pPr>
              <a:lvl6pPr marL="2514600" indent="-228600" eaLnBrk="0" fontAlgn="base" hangingPunct="0">
                <a:spcBef>
                  <a:spcPct val="20000"/>
                </a:spcBef>
                <a:spcAft>
                  <a:spcPct val="0"/>
                </a:spcAft>
                <a:defRPr>
                  <a:solidFill>
                    <a:schemeClr val="tx1"/>
                  </a:solidFill>
                  <a:latin typeface="Comic Sans MS" pitchFamily="66" charset="0"/>
                </a:defRPr>
              </a:lvl6pPr>
              <a:lvl7pPr marL="2971800" indent="-228600" eaLnBrk="0" fontAlgn="base" hangingPunct="0">
                <a:spcBef>
                  <a:spcPct val="20000"/>
                </a:spcBef>
                <a:spcAft>
                  <a:spcPct val="0"/>
                </a:spcAft>
                <a:defRPr>
                  <a:solidFill>
                    <a:schemeClr val="tx1"/>
                  </a:solidFill>
                  <a:latin typeface="Comic Sans MS" pitchFamily="66" charset="0"/>
                </a:defRPr>
              </a:lvl7pPr>
              <a:lvl8pPr marL="3429000" indent="-228600" eaLnBrk="0" fontAlgn="base" hangingPunct="0">
                <a:spcBef>
                  <a:spcPct val="20000"/>
                </a:spcBef>
                <a:spcAft>
                  <a:spcPct val="0"/>
                </a:spcAft>
                <a:defRPr>
                  <a:solidFill>
                    <a:schemeClr val="tx1"/>
                  </a:solidFill>
                  <a:latin typeface="Comic Sans MS" pitchFamily="66" charset="0"/>
                </a:defRPr>
              </a:lvl8pPr>
              <a:lvl9pPr marL="3886200" indent="-228600" eaLnBrk="0" fontAlgn="base" hangingPunct="0">
                <a:spcBef>
                  <a:spcPct val="20000"/>
                </a:spcBef>
                <a:spcAft>
                  <a:spcPct val="0"/>
                </a:spcAft>
                <a:defRPr>
                  <a:solidFill>
                    <a:schemeClr val="tx1"/>
                  </a:solidFill>
                  <a:latin typeface="Comic Sans MS" pitchFamily="66" charset="0"/>
                </a:defRPr>
              </a:lvl9pPr>
            </a:lstStyle>
            <a:p>
              <a:pPr>
                <a:spcBef>
                  <a:spcPct val="0"/>
                </a:spcBef>
              </a:pPr>
              <a:r>
                <a:rPr lang="en-GB" altLang="en-US" dirty="0" smtClean="0">
                  <a:latin typeface="+mn-lt"/>
                  <a:cs typeface="Arial" charset="0"/>
                </a:rPr>
                <a:t>Output, O</a:t>
              </a:r>
              <a:endParaRPr lang="en-GB" altLang="en-US" dirty="0">
                <a:latin typeface="+mn-lt"/>
                <a:cs typeface="Arial" charset="0"/>
              </a:endParaRPr>
            </a:p>
          </p:txBody>
        </p:sp>
        <p:sp>
          <p:nvSpPr>
            <p:cNvPr id="21" name="Rectangle 54"/>
            <p:cNvSpPr>
              <a:spLocks noChangeArrowheads="1"/>
            </p:cNvSpPr>
            <p:nvPr/>
          </p:nvSpPr>
          <p:spPr bwMode="invGray">
            <a:xfrm>
              <a:off x="6170213" y="3136110"/>
              <a:ext cx="684705"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defRPr sz="2000">
                  <a:solidFill>
                    <a:schemeClr val="tx1"/>
                  </a:solidFill>
                  <a:latin typeface="Comic Sans MS" pitchFamily="66" charset="0"/>
                </a:defRPr>
              </a:lvl1pPr>
              <a:lvl2pPr marL="742950" indent="-285750">
                <a:spcBef>
                  <a:spcPct val="20000"/>
                </a:spcBef>
                <a:defRPr sz="2000">
                  <a:solidFill>
                    <a:schemeClr val="tx1"/>
                  </a:solidFill>
                  <a:latin typeface="Comic Sans MS" pitchFamily="66" charset="0"/>
                </a:defRPr>
              </a:lvl2pPr>
              <a:lvl3pPr marL="1143000" indent="-228600">
                <a:spcBef>
                  <a:spcPct val="20000"/>
                </a:spcBef>
                <a:defRPr sz="2000">
                  <a:solidFill>
                    <a:schemeClr val="tx1"/>
                  </a:solidFill>
                  <a:latin typeface="Comic Sans MS" pitchFamily="66" charset="0"/>
                </a:defRPr>
              </a:lvl3pPr>
              <a:lvl4pPr marL="1600200" indent="-228600">
                <a:spcBef>
                  <a:spcPct val="20000"/>
                </a:spcBef>
                <a:defRPr>
                  <a:solidFill>
                    <a:schemeClr val="tx1"/>
                  </a:solidFill>
                  <a:latin typeface="Comic Sans MS" pitchFamily="66" charset="0"/>
                </a:defRPr>
              </a:lvl4pPr>
              <a:lvl5pPr marL="2057400" indent="-228600">
                <a:spcBef>
                  <a:spcPct val="20000"/>
                </a:spcBef>
                <a:defRPr>
                  <a:solidFill>
                    <a:schemeClr val="tx1"/>
                  </a:solidFill>
                  <a:latin typeface="Comic Sans MS" pitchFamily="66" charset="0"/>
                </a:defRPr>
              </a:lvl5pPr>
              <a:lvl6pPr marL="2514600" indent="-228600" eaLnBrk="0" fontAlgn="base" hangingPunct="0">
                <a:spcBef>
                  <a:spcPct val="20000"/>
                </a:spcBef>
                <a:spcAft>
                  <a:spcPct val="0"/>
                </a:spcAft>
                <a:defRPr>
                  <a:solidFill>
                    <a:schemeClr val="tx1"/>
                  </a:solidFill>
                  <a:latin typeface="Comic Sans MS" pitchFamily="66" charset="0"/>
                </a:defRPr>
              </a:lvl6pPr>
              <a:lvl7pPr marL="2971800" indent="-228600" eaLnBrk="0" fontAlgn="base" hangingPunct="0">
                <a:spcBef>
                  <a:spcPct val="20000"/>
                </a:spcBef>
                <a:spcAft>
                  <a:spcPct val="0"/>
                </a:spcAft>
                <a:defRPr>
                  <a:solidFill>
                    <a:schemeClr val="tx1"/>
                  </a:solidFill>
                  <a:latin typeface="Comic Sans MS" pitchFamily="66" charset="0"/>
                </a:defRPr>
              </a:lvl7pPr>
              <a:lvl8pPr marL="3429000" indent="-228600" eaLnBrk="0" fontAlgn="base" hangingPunct="0">
                <a:spcBef>
                  <a:spcPct val="20000"/>
                </a:spcBef>
                <a:spcAft>
                  <a:spcPct val="0"/>
                </a:spcAft>
                <a:defRPr>
                  <a:solidFill>
                    <a:schemeClr val="tx1"/>
                  </a:solidFill>
                  <a:latin typeface="Comic Sans MS" pitchFamily="66" charset="0"/>
                </a:defRPr>
              </a:lvl8pPr>
              <a:lvl9pPr marL="3886200" indent="-228600" eaLnBrk="0" fontAlgn="base" hangingPunct="0">
                <a:spcBef>
                  <a:spcPct val="20000"/>
                </a:spcBef>
                <a:spcAft>
                  <a:spcPct val="0"/>
                </a:spcAft>
                <a:defRPr>
                  <a:solidFill>
                    <a:schemeClr val="tx1"/>
                  </a:solidFill>
                  <a:latin typeface="Comic Sans MS" pitchFamily="66" charset="0"/>
                </a:defRPr>
              </a:lvl9pPr>
            </a:lstStyle>
            <a:p>
              <a:pPr>
                <a:spcBef>
                  <a:spcPct val="0"/>
                </a:spcBef>
              </a:pPr>
              <a:r>
                <a:rPr lang="en-GB" altLang="en-US" dirty="0" smtClean="0">
                  <a:solidFill>
                    <a:schemeClr val="tx1">
                      <a:lumMod val="50000"/>
                    </a:schemeClr>
                  </a:solidFill>
                  <a:latin typeface="+mn-lt"/>
                  <a:cs typeface="Arial" charset="0"/>
                </a:rPr>
                <a:t>Robot</a:t>
              </a:r>
              <a:endParaRPr lang="en-GB" altLang="en-US" dirty="0">
                <a:solidFill>
                  <a:schemeClr val="tx1">
                    <a:lumMod val="50000"/>
                  </a:schemeClr>
                </a:solidFill>
                <a:latin typeface="+mn-lt"/>
                <a:cs typeface="Arial" charset="0"/>
              </a:endParaRPr>
            </a:p>
          </p:txBody>
        </p:sp>
        <p:sp>
          <p:nvSpPr>
            <p:cNvPr id="22" name="Rectangle 56"/>
            <p:cNvSpPr>
              <a:spLocks noChangeArrowheads="1"/>
            </p:cNvSpPr>
            <p:nvPr/>
          </p:nvSpPr>
          <p:spPr bwMode="invGray">
            <a:xfrm>
              <a:off x="5087821" y="2905199"/>
              <a:ext cx="128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defRPr sz="2000">
                  <a:solidFill>
                    <a:schemeClr val="tx1"/>
                  </a:solidFill>
                  <a:latin typeface="Comic Sans MS" pitchFamily="66" charset="0"/>
                </a:defRPr>
              </a:lvl1pPr>
              <a:lvl2pPr marL="742950" indent="-285750">
                <a:spcBef>
                  <a:spcPct val="20000"/>
                </a:spcBef>
                <a:defRPr sz="2000">
                  <a:solidFill>
                    <a:schemeClr val="tx1"/>
                  </a:solidFill>
                  <a:latin typeface="Comic Sans MS" pitchFamily="66" charset="0"/>
                </a:defRPr>
              </a:lvl2pPr>
              <a:lvl3pPr marL="1143000" indent="-228600">
                <a:spcBef>
                  <a:spcPct val="20000"/>
                </a:spcBef>
                <a:defRPr sz="2000">
                  <a:solidFill>
                    <a:schemeClr val="tx1"/>
                  </a:solidFill>
                  <a:latin typeface="Comic Sans MS" pitchFamily="66" charset="0"/>
                </a:defRPr>
              </a:lvl3pPr>
              <a:lvl4pPr marL="1600200" indent="-228600">
                <a:spcBef>
                  <a:spcPct val="20000"/>
                </a:spcBef>
                <a:defRPr>
                  <a:solidFill>
                    <a:schemeClr val="tx1"/>
                  </a:solidFill>
                  <a:latin typeface="Comic Sans MS" pitchFamily="66" charset="0"/>
                </a:defRPr>
              </a:lvl4pPr>
              <a:lvl5pPr marL="2057400" indent="-228600">
                <a:spcBef>
                  <a:spcPct val="20000"/>
                </a:spcBef>
                <a:defRPr>
                  <a:solidFill>
                    <a:schemeClr val="tx1"/>
                  </a:solidFill>
                  <a:latin typeface="Comic Sans MS" pitchFamily="66" charset="0"/>
                </a:defRPr>
              </a:lvl5pPr>
              <a:lvl6pPr marL="2514600" indent="-228600" eaLnBrk="0" fontAlgn="base" hangingPunct="0">
                <a:spcBef>
                  <a:spcPct val="20000"/>
                </a:spcBef>
                <a:spcAft>
                  <a:spcPct val="0"/>
                </a:spcAft>
                <a:defRPr>
                  <a:solidFill>
                    <a:schemeClr val="tx1"/>
                  </a:solidFill>
                  <a:latin typeface="Comic Sans MS" pitchFamily="66" charset="0"/>
                </a:defRPr>
              </a:lvl6pPr>
              <a:lvl7pPr marL="2971800" indent="-228600" eaLnBrk="0" fontAlgn="base" hangingPunct="0">
                <a:spcBef>
                  <a:spcPct val="20000"/>
                </a:spcBef>
                <a:spcAft>
                  <a:spcPct val="0"/>
                </a:spcAft>
                <a:defRPr>
                  <a:solidFill>
                    <a:schemeClr val="tx1"/>
                  </a:solidFill>
                  <a:latin typeface="Comic Sans MS" pitchFamily="66" charset="0"/>
                </a:defRPr>
              </a:lvl7pPr>
              <a:lvl8pPr marL="3429000" indent="-228600" eaLnBrk="0" fontAlgn="base" hangingPunct="0">
                <a:spcBef>
                  <a:spcPct val="20000"/>
                </a:spcBef>
                <a:spcAft>
                  <a:spcPct val="0"/>
                </a:spcAft>
                <a:defRPr>
                  <a:solidFill>
                    <a:schemeClr val="tx1"/>
                  </a:solidFill>
                  <a:latin typeface="Comic Sans MS" pitchFamily="66" charset="0"/>
                </a:defRPr>
              </a:lvl8pPr>
              <a:lvl9pPr marL="3886200" indent="-228600" eaLnBrk="0" fontAlgn="base" hangingPunct="0">
                <a:spcBef>
                  <a:spcPct val="20000"/>
                </a:spcBef>
                <a:spcAft>
                  <a:spcPct val="0"/>
                </a:spcAft>
                <a:defRPr>
                  <a:solidFill>
                    <a:schemeClr val="tx1"/>
                  </a:solidFill>
                  <a:latin typeface="Comic Sans MS" pitchFamily="66" charset="0"/>
                </a:defRPr>
              </a:lvl9pPr>
            </a:lstStyle>
            <a:p>
              <a:pPr>
                <a:spcBef>
                  <a:spcPct val="0"/>
                </a:spcBef>
              </a:pPr>
              <a:r>
                <a:rPr lang="en-GB" altLang="en-US" dirty="0" smtClean="0">
                  <a:latin typeface="+mn-lt"/>
                  <a:cs typeface="Arial" charset="0"/>
                </a:rPr>
                <a:t>v</a:t>
              </a:r>
              <a:endParaRPr lang="en-GB" altLang="en-US" dirty="0">
                <a:latin typeface="+mn-lt"/>
                <a:cs typeface="Arial" charset="0"/>
              </a:endParaRPr>
            </a:p>
          </p:txBody>
        </p:sp>
        <p:sp>
          <p:nvSpPr>
            <p:cNvPr id="23" name="Text Box 60"/>
            <p:cNvSpPr txBox="1">
              <a:spLocks noChangeArrowheads="1"/>
            </p:cNvSpPr>
            <p:nvPr/>
          </p:nvSpPr>
          <p:spPr bwMode="auto">
            <a:xfrm>
              <a:off x="2165243" y="2524834"/>
              <a:ext cx="12325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Comic Sans MS" pitchFamily="66" charset="0"/>
                </a:defRPr>
              </a:lvl1pPr>
              <a:lvl2pPr marL="742950" indent="-285750">
                <a:spcBef>
                  <a:spcPct val="20000"/>
                </a:spcBef>
                <a:defRPr sz="2000">
                  <a:solidFill>
                    <a:schemeClr val="tx1"/>
                  </a:solidFill>
                  <a:latin typeface="Comic Sans MS" pitchFamily="66" charset="0"/>
                </a:defRPr>
              </a:lvl2pPr>
              <a:lvl3pPr marL="1143000" indent="-228600">
                <a:spcBef>
                  <a:spcPct val="20000"/>
                </a:spcBef>
                <a:defRPr sz="2000">
                  <a:solidFill>
                    <a:schemeClr val="tx1"/>
                  </a:solidFill>
                  <a:latin typeface="Comic Sans MS" pitchFamily="66" charset="0"/>
                </a:defRPr>
              </a:lvl3pPr>
              <a:lvl4pPr marL="1600200" indent="-228600">
                <a:spcBef>
                  <a:spcPct val="20000"/>
                </a:spcBef>
                <a:defRPr>
                  <a:solidFill>
                    <a:schemeClr val="tx1"/>
                  </a:solidFill>
                  <a:latin typeface="Comic Sans MS" pitchFamily="66" charset="0"/>
                </a:defRPr>
              </a:lvl4pPr>
              <a:lvl5pPr marL="2057400" indent="-228600">
                <a:spcBef>
                  <a:spcPct val="20000"/>
                </a:spcBef>
                <a:defRPr>
                  <a:solidFill>
                    <a:schemeClr val="tx1"/>
                  </a:solidFill>
                  <a:latin typeface="Comic Sans MS" pitchFamily="66" charset="0"/>
                </a:defRPr>
              </a:lvl5pPr>
              <a:lvl6pPr marL="2514600" indent="-228600" eaLnBrk="0" fontAlgn="base" hangingPunct="0">
                <a:spcBef>
                  <a:spcPct val="20000"/>
                </a:spcBef>
                <a:spcAft>
                  <a:spcPct val="0"/>
                </a:spcAft>
                <a:defRPr>
                  <a:solidFill>
                    <a:schemeClr val="tx1"/>
                  </a:solidFill>
                  <a:latin typeface="Comic Sans MS" pitchFamily="66" charset="0"/>
                </a:defRPr>
              </a:lvl6pPr>
              <a:lvl7pPr marL="2971800" indent="-228600" eaLnBrk="0" fontAlgn="base" hangingPunct="0">
                <a:spcBef>
                  <a:spcPct val="20000"/>
                </a:spcBef>
                <a:spcAft>
                  <a:spcPct val="0"/>
                </a:spcAft>
                <a:defRPr>
                  <a:solidFill>
                    <a:schemeClr val="tx1"/>
                  </a:solidFill>
                  <a:latin typeface="Comic Sans MS" pitchFamily="66" charset="0"/>
                </a:defRPr>
              </a:lvl7pPr>
              <a:lvl8pPr marL="3429000" indent="-228600" eaLnBrk="0" fontAlgn="base" hangingPunct="0">
                <a:spcBef>
                  <a:spcPct val="20000"/>
                </a:spcBef>
                <a:spcAft>
                  <a:spcPct val="0"/>
                </a:spcAft>
                <a:defRPr>
                  <a:solidFill>
                    <a:schemeClr val="tx1"/>
                  </a:solidFill>
                  <a:latin typeface="Comic Sans MS" pitchFamily="66" charset="0"/>
                </a:defRPr>
              </a:lvl8pPr>
              <a:lvl9pPr marL="3886200" indent="-228600" eaLnBrk="0" fontAlgn="base" hangingPunct="0">
                <a:spcBef>
                  <a:spcPct val="20000"/>
                </a:spcBef>
                <a:spcAft>
                  <a:spcPct val="0"/>
                </a:spcAft>
                <a:defRPr>
                  <a:solidFill>
                    <a:schemeClr val="tx1"/>
                  </a:solidFill>
                  <a:latin typeface="Comic Sans MS" pitchFamily="66" charset="0"/>
                </a:defRPr>
              </a:lvl9pPr>
            </a:lstStyle>
            <a:p>
              <a:pPr>
                <a:spcBef>
                  <a:spcPct val="50000"/>
                </a:spcBef>
              </a:pPr>
              <a:r>
                <a:rPr lang="en-GB" altLang="en-US" dirty="0" smtClean="0">
                  <a:latin typeface="+mn-lt"/>
                </a:rPr>
                <a:t>Error, E</a:t>
              </a:r>
              <a:endParaRPr lang="en-GB" altLang="en-US" dirty="0">
                <a:latin typeface="+mn-lt"/>
              </a:endParaRPr>
            </a:p>
          </p:txBody>
        </p:sp>
        <p:sp>
          <p:nvSpPr>
            <p:cNvPr id="24" name="Rectangle 53"/>
            <p:cNvSpPr>
              <a:spLocks noChangeArrowheads="1"/>
            </p:cNvSpPr>
            <p:nvPr/>
          </p:nvSpPr>
          <p:spPr bwMode="invGray">
            <a:xfrm>
              <a:off x="683568" y="2924944"/>
              <a:ext cx="792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defRPr sz="2000">
                  <a:solidFill>
                    <a:schemeClr val="tx1"/>
                  </a:solidFill>
                  <a:latin typeface="Comic Sans MS" pitchFamily="66" charset="0"/>
                </a:defRPr>
              </a:lvl1pPr>
              <a:lvl2pPr marL="742950" indent="-285750">
                <a:spcBef>
                  <a:spcPct val="20000"/>
                </a:spcBef>
                <a:defRPr sz="2000">
                  <a:solidFill>
                    <a:schemeClr val="tx1"/>
                  </a:solidFill>
                  <a:latin typeface="Comic Sans MS" pitchFamily="66" charset="0"/>
                </a:defRPr>
              </a:lvl2pPr>
              <a:lvl3pPr marL="1143000" indent="-228600">
                <a:spcBef>
                  <a:spcPct val="20000"/>
                </a:spcBef>
                <a:defRPr sz="2000">
                  <a:solidFill>
                    <a:schemeClr val="tx1"/>
                  </a:solidFill>
                  <a:latin typeface="Comic Sans MS" pitchFamily="66" charset="0"/>
                </a:defRPr>
              </a:lvl3pPr>
              <a:lvl4pPr marL="1600200" indent="-228600">
                <a:spcBef>
                  <a:spcPct val="20000"/>
                </a:spcBef>
                <a:defRPr>
                  <a:solidFill>
                    <a:schemeClr val="tx1"/>
                  </a:solidFill>
                  <a:latin typeface="Comic Sans MS" pitchFamily="66" charset="0"/>
                </a:defRPr>
              </a:lvl4pPr>
              <a:lvl5pPr marL="2057400" indent="-228600">
                <a:spcBef>
                  <a:spcPct val="20000"/>
                </a:spcBef>
                <a:defRPr>
                  <a:solidFill>
                    <a:schemeClr val="tx1"/>
                  </a:solidFill>
                  <a:latin typeface="Comic Sans MS" pitchFamily="66" charset="0"/>
                </a:defRPr>
              </a:lvl5pPr>
              <a:lvl6pPr marL="2514600" indent="-228600" eaLnBrk="0" fontAlgn="base" hangingPunct="0">
                <a:spcBef>
                  <a:spcPct val="20000"/>
                </a:spcBef>
                <a:spcAft>
                  <a:spcPct val="0"/>
                </a:spcAft>
                <a:defRPr>
                  <a:solidFill>
                    <a:schemeClr val="tx1"/>
                  </a:solidFill>
                  <a:latin typeface="Comic Sans MS" pitchFamily="66" charset="0"/>
                </a:defRPr>
              </a:lvl6pPr>
              <a:lvl7pPr marL="2971800" indent="-228600" eaLnBrk="0" fontAlgn="base" hangingPunct="0">
                <a:spcBef>
                  <a:spcPct val="20000"/>
                </a:spcBef>
                <a:spcAft>
                  <a:spcPct val="0"/>
                </a:spcAft>
                <a:defRPr>
                  <a:solidFill>
                    <a:schemeClr val="tx1"/>
                  </a:solidFill>
                  <a:latin typeface="Comic Sans MS" pitchFamily="66" charset="0"/>
                </a:defRPr>
              </a:lvl7pPr>
              <a:lvl8pPr marL="3429000" indent="-228600" eaLnBrk="0" fontAlgn="base" hangingPunct="0">
                <a:spcBef>
                  <a:spcPct val="20000"/>
                </a:spcBef>
                <a:spcAft>
                  <a:spcPct val="0"/>
                </a:spcAft>
                <a:defRPr>
                  <a:solidFill>
                    <a:schemeClr val="tx1"/>
                  </a:solidFill>
                  <a:latin typeface="Comic Sans MS" pitchFamily="66" charset="0"/>
                </a:defRPr>
              </a:lvl8pPr>
              <a:lvl9pPr marL="3886200" indent="-228600" eaLnBrk="0" fontAlgn="base" hangingPunct="0">
                <a:spcBef>
                  <a:spcPct val="20000"/>
                </a:spcBef>
                <a:spcAft>
                  <a:spcPct val="0"/>
                </a:spcAft>
                <a:defRPr>
                  <a:solidFill>
                    <a:schemeClr val="tx1"/>
                  </a:solidFill>
                  <a:latin typeface="Comic Sans MS" pitchFamily="66" charset="0"/>
                </a:defRPr>
              </a:lvl9pPr>
            </a:lstStyle>
            <a:p>
              <a:pPr>
                <a:spcBef>
                  <a:spcPct val="0"/>
                </a:spcBef>
              </a:pPr>
              <a:r>
                <a:rPr lang="en-GB" altLang="en-US" dirty="0" smtClean="0">
                  <a:latin typeface="+mn-lt"/>
                  <a:cs typeface="Arial" charset="0"/>
                </a:rPr>
                <a:t>Input, I</a:t>
              </a:r>
              <a:endParaRPr lang="en-GB" altLang="en-US" dirty="0">
                <a:latin typeface="+mn-lt"/>
                <a:cs typeface="Arial" charset="0"/>
              </a:endParaRPr>
            </a:p>
          </p:txBody>
        </p:sp>
        <p:sp>
          <p:nvSpPr>
            <p:cNvPr id="25" name="Line 44"/>
            <p:cNvSpPr>
              <a:spLocks noChangeShapeType="1"/>
            </p:cNvSpPr>
            <p:nvPr/>
          </p:nvSpPr>
          <p:spPr bwMode="invGray">
            <a:xfrm flipV="1">
              <a:off x="2339752" y="3351212"/>
              <a:ext cx="589599" cy="7901"/>
            </a:xfrm>
            <a:prstGeom prst="line">
              <a:avLst/>
            </a:prstGeom>
            <a:noFill/>
            <a:ln w="33338">
              <a:solidFill>
                <a:srgbClr val="002060"/>
              </a:solidFill>
              <a:round/>
              <a:headEnd/>
              <a:tailEnd/>
            </a:ln>
            <a:extLst>
              <a:ext uri="{909E8E84-426E-40DD-AFC4-6F175D3DCCD1}">
                <a14:hiddenFill xmlns:a14="http://schemas.microsoft.com/office/drawing/2010/main">
                  <a:noFill/>
                </a14:hiddenFill>
              </a:ext>
            </a:extLst>
          </p:spPr>
          <p:txBody>
            <a:bodyPr/>
            <a:lstStyle/>
            <a:p>
              <a:endParaRPr lang="en-GB">
                <a:latin typeface="+mn-lt"/>
              </a:endParaRPr>
            </a:p>
          </p:txBody>
        </p:sp>
        <p:sp>
          <p:nvSpPr>
            <p:cNvPr id="26" name="Freeform 49"/>
            <p:cNvSpPr>
              <a:spLocks/>
            </p:cNvSpPr>
            <p:nvPr/>
          </p:nvSpPr>
          <p:spPr bwMode="invGray">
            <a:xfrm>
              <a:off x="2845403" y="3212976"/>
              <a:ext cx="139040" cy="259520"/>
            </a:xfrm>
            <a:custGeom>
              <a:avLst/>
              <a:gdLst>
                <a:gd name="T0" fmla="*/ 106 w 106"/>
                <a:gd name="T1" fmla="*/ 106 h 199"/>
                <a:gd name="T2" fmla="*/ 0 w 106"/>
                <a:gd name="T3" fmla="*/ 0 h 199"/>
                <a:gd name="T4" fmla="*/ 0 w 106"/>
                <a:gd name="T5" fmla="*/ 0 h 199"/>
                <a:gd name="T6" fmla="*/ 0 w 106"/>
                <a:gd name="T7" fmla="*/ 0 h 199"/>
                <a:gd name="T8" fmla="*/ 0 w 106"/>
                <a:gd name="T9" fmla="*/ 0 h 199"/>
                <a:gd name="T10" fmla="*/ 0 w 106"/>
                <a:gd name="T11" fmla="*/ 0 h 199"/>
                <a:gd name="T12" fmla="*/ 0 w 106"/>
                <a:gd name="T13" fmla="*/ 0 h 199"/>
                <a:gd name="T14" fmla="*/ 0 w 106"/>
                <a:gd name="T15" fmla="*/ 0 h 199"/>
                <a:gd name="T16" fmla="*/ 0 w 106"/>
                <a:gd name="T17" fmla="*/ 0 h 199"/>
                <a:gd name="T18" fmla="*/ 0 w 106"/>
                <a:gd name="T19" fmla="*/ 0 h 199"/>
                <a:gd name="T20" fmla="*/ 0 w 106"/>
                <a:gd name="T21" fmla="*/ 0 h 199"/>
                <a:gd name="T22" fmla="*/ 0 w 106"/>
                <a:gd name="T23" fmla="*/ 0 h 199"/>
                <a:gd name="T24" fmla="*/ 0 w 106"/>
                <a:gd name="T25" fmla="*/ 0 h 199"/>
                <a:gd name="T26" fmla="*/ 0 w 106"/>
                <a:gd name="T27" fmla="*/ 0 h 199"/>
                <a:gd name="T28" fmla="*/ 0 w 106"/>
                <a:gd name="T29" fmla="*/ 0 h 199"/>
                <a:gd name="T30" fmla="*/ 0 w 106"/>
                <a:gd name="T31" fmla="*/ 0 h 199"/>
                <a:gd name="T32" fmla="*/ 0 w 106"/>
                <a:gd name="T33" fmla="*/ 0 h 199"/>
                <a:gd name="T34" fmla="*/ 0 w 106"/>
                <a:gd name="T35" fmla="*/ 0 h 199"/>
                <a:gd name="T36" fmla="*/ 0 w 106"/>
                <a:gd name="T37" fmla="*/ 0 h 199"/>
                <a:gd name="T38" fmla="*/ 0 w 106"/>
                <a:gd name="T39" fmla="*/ 0 h 199"/>
                <a:gd name="T40" fmla="*/ 0 w 106"/>
                <a:gd name="T41" fmla="*/ 0 h 199"/>
                <a:gd name="T42" fmla="*/ 0 w 106"/>
                <a:gd name="T43" fmla="*/ 0 h 199"/>
                <a:gd name="T44" fmla="*/ 0 w 106"/>
                <a:gd name="T45" fmla="*/ 0 h 199"/>
                <a:gd name="T46" fmla="*/ 0 w 106"/>
                <a:gd name="T47" fmla="*/ 0 h 199"/>
                <a:gd name="T48" fmla="*/ 0 w 106"/>
                <a:gd name="T49" fmla="*/ 0 h 199"/>
                <a:gd name="T50" fmla="*/ 0 w 106"/>
                <a:gd name="T51" fmla="*/ 0 h 199"/>
                <a:gd name="T52" fmla="*/ 0 w 106"/>
                <a:gd name="T53" fmla="*/ 0 h 199"/>
                <a:gd name="T54" fmla="*/ 0 w 106"/>
                <a:gd name="T55" fmla="*/ 0 h 199"/>
                <a:gd name="T56" fmla="*/ 0 w 106"/>
                <a:gd name="T57" fmla="*/ 0 h 199"/>
                <a:gd name="T58" fmla="*/ 0 w 106"/>
                <a:gd name="T59" fmla="*/ 0 h 199"/>
                <a:gd name="T60" fmla="*/ 0 w 106"/>
                <a:gd name="T61" fmla="*/ 0 h 199"/>
                <a:gd name="T62" fmla="*/ 0 w 106"/>
                <a:gd name="T63" fmla="*/ 0 h 199"/>
                <a:gd name="T64" fmla="*/ 0 w 106"/>
                <a:gd name="T65" fmla="*/ 0 h 199"/>
                <a:gd name="T66" fmla="*/ 0 w 106"/>
                <a:gd name="T67" fmla="*/ 0 h 199"/>
                <a:gd name="T68" fmla="*/ 0 w 106"/>
                <a:gd name="T69" fmla="*/ 0 h 199"/>
                <a:gd name="T70" fmla="*/ 0 w 106"/>
                <a:gd name="T71" fmla="*/ 0 h 199"/>
                <a:gd name="T72" fmla="*/ 0 w 106"/>
                <a:gd name="T73" fmla="*/ 0 h 199"/>
                <a:gd name="T74" fmla="*/ 0 w 106"/>
                <a:gd name="T75" fmla="*/ 0 h 199"/>
                <a:gd name="T76" fmla="*/ 0 w 106"/>
                <a:gd name="T77" fmla="*/ 0 h 199"/>
                <a:gd name="T78" fmla="*/ 0 w 106"/>
                <a:gd name="T79" fmla="*/ 0 h 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
                <a:gd name="T121" fmla="*/ 0 h 199"/>
                <a:gd name="T122" fmla="*/ 106 w 106"/>
                <a:gd name="T123" fmla="*/ 199 h 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 h="199">
                  <a:moveTo>
                    <a:pt x="0" y="0"/>
                  </a:moveTo>
                  <a:lnTo>
                    <a:pt x="106" y="106"/>
                  </a:lnTo>
                  <a:lnTo>
                    <a:pt x="0" y="199"/>
                  </a:lnTo>
                  <a:lnTo>
                    <a:pt x="0" y="0"/>
                  </a:lnTo>
                  <a:close/>
                </a:path>
              </a:pathLst>
            </a:custGeom>
            <a:solidFill>
              <a:srgbClr val="002060"/>
            </a:solidFill>
            <a:ln w="11113">
              <a:solidFill>
                <a:srgbClr val="002060"/>
              </a:solidFill>
              <a:prstDash val="solid"/>
              <a:round/>
              <a:headEnd/>
              <a:tailEnd/>
            </a:ln>
          </p:spPr>
          <p:txBody>
            <a:bodyPr/>
            <a:lstStyle/>
            <a:p>
              <a:endParaRPr lang="en-GB">
                <a:latin typeface="+mn-lt"/>
              </a:endParaRPr>
            </a:p>
          </p:txBody>
        </p:sp>
        <p:sp>
          <p:nvSpPr>
            <p:cNvPr id="27" name="Freeform 25"/>
            <p:cNvSpPr>
              <a:spLocks/>
            </p:cNvSpPr>
            <p:nvPr/>
          </p:nvSpPr>
          <p:spPr bwMode="auto">
            <a:xfrm>
              <a:off x="1783755" y="3087439"/>
              <a:ext cx="461963" cy="463550"/>
            </a:xfrm>
            <a:custGeom>
              <a:avLst/>
              <a:gdLst>
                <a:gd name="T0" fmla="*/ 15 w 291"/>
                <a:gd name="T1" fmla="*/ 292 h 292"/>
                <a:gd name="T2" fmla="*/ 291 w 291"/>
                <a:gd name="T3" fmla="*/ 16 h 292"/>
                <a:gd name="T4" fmla="*/ 276 w 291"/>
                <a:gd name="T5" fmla="*/ 0 h 292"/>
                <a:gd name="T6" fmla="*/ 0 w 291"/>
                <a:gd name="T7" fmla="*/ 277 h 292"/>
                <a:gd name="T8" fmla="*/ 15 w 291"/>
                <a:gd name="T9" fmla="*/ 292 h 292"/>
              </a:gdLst>
              <a:ahLst/>
              <a:cxnLst>
                <a:cxn ang="0">
                  <a:pos x="T0" y="T1"/>
                </a:cxn>
                <a:cxn ang="0">
                  <a:pos x="T2" y="T3"/>
                </a:cxn>
                <a:cxn ang="0">
                  <a:pos x="T4" y="T5"/>
                </a:cxn>
                <a:cxn ang="0">
                  <a:pos x="T6" y="T7"/>
                </a:cxn>
                <a:cxn ang="0">
                  <a:pos x="T8" y="T9"/>
                </a:cxn>
              </a:cxnLst>
              <a:rect l="0" t="0" r="r" b="b"/>
              <a:pathLst>
                <a:path w="291" h="292">
                  <a:moveTo>
                    <a:pt x="15" y="292"/>
                  </a:moveTo>
                  <a:lnTo>
                    <a:pt x="291" y="16"/>
                  </a:lnTo>
                  <a:lnTo>
                    <a:pt x="276" y="0"/>
                  </a:lnTo>
                  <a:lnTo>
                    <a:pt x="0" y="277"/>
                  </a:lnTo>
                  <a:lnTo>
                    <a:pt x="15" y="292"/>
                  </a:lnTo>
                  <a:close/>
                </a:path>
              </a:pathLst>
            </a:custGeom>
            <a:solidFill>
              <a:srgbClr val="0000FF"/>
            </a:solidFill>
            <a:ln w="0" cap="flat">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28" name="Freeform 26"/>
            <p:cNvSpPr>
              <a:spLocks/>
            </p:cNvSpPr>
            <p:nvPr/>
          </p:nvSpPr>
          <p:spPr bwMode="auto">
            <a:xfrm>
              <a:off x="1783755" y="3087439"/>
              <a:ext cx="461963" cy="463550"/>
            </a:xfrm>
            <a:custGeom>
              <a:avLst/>
              <a:gdLst>
                <a:gd name="T0" fmla="*/ 276 w 291"/>
                <a:gd name="T1" fmla="*/ 292 h 292"/>
                <a:gd name="T2" fmla="*/ 0 w 291"/>
                <a:gd name="T3" fmla="*/ 16 h 292"/>
                <a:gd name="T4" fmla="*/ 15 w 291"/>
                <a:gd name="T5" fmla="*/ 0 h 292"/>
                <a:gd name="T6" fmla="*/ 291 w 291"/>
                <a:gd name="T7" fmla="*/ 277 h 292"/>
                <a:gd name="T8" fmla="*/ 276 w 291"/>
                <a:gd name="T9" fmla="*/ 292 h 292"/>
              </a:gdLst>
              <a:ahLst/>
              <a:cxnLst>
                <a:cxn ang="0">
                  <a:pos x="T0" y="T1"/>
                </a:cxn>
                <a:cxn ang="0">
                  <a:pos x="T2" y="T3"/>
                </a:cxn>
                <a:cxn ang="0">
                  <a:pos x="T4" y="T5"/>
                </a:cxn>
                <a:cxn ang="0">
                  <a:pos x="T6" y="T7"/>
                </a:cxn>
                <a:cxn ang="0">
                  <a:pos x="T8" y="T9"/>
                </a:cxn>
              </a:cxnLst>
              <a:rect l="0" t="0" r="r" b="b"/>
              <a:pathLst>
                <a:path w="291" h="292">
                  <a:moveTo>
                    <a:pt x="276" y="292"/>
                  </a:moveTo>
                  <a:lnTo>
                    <a:pt x="0" y="16"/>
                  </a:lnTo>
                  <a:lnTo>
                    <a:pt x="15" y="0"/>
                  </a:lnTo>
                  <a:lnTo>
                    <a:pt x="291" y="277"/>
                  </a:lnTo>
                  <a:lnTo>
                    <a:pt x="276" y="292"/>
                  </a:lnTo>
                  <a:close/>
                </a:path>
              </a:pathLst>
            </a:custGeom>
            <a:solidFill>
              <a:srgbClr val="0000FF"/>
            </a:solidFill>
            <a:ln w="0" cap="flat">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29" name="Freeform 27"/>
            <p:cNvSpPr>
              <a:spLocks noEditPoints="1"/>
            </p:cNvSpPr>
            <p:nvPr/>
          </p:nvSpPr>
          <p:spPr bwMode="auto">
            <a:xfrm>
              <a:off x="1691680" y="2996952"/>
              <a:ext cx="649288" cy="652462"/>
            </a:xfrm>
            <a:custGeom>
              <a:avLst/>
              <a:gdLst>
                <a:gd name="T0" fmla="*/ 4 w 409"/>
                <a:gd name="T1" fmla="*/ 165 h 411"/>
                <a:gd name="T2" fmla="*/ 25 w 409"/>
                <a:gd name="T3" fmla="*/ 108 h 411"/>
                <a:gd name="T4" fmla="*/ 60 w 409"/>
                <a:gd name="T5" fmla="*/ 61 h 411"/>
                <a:gd name="T6" fmla="*/ 107 w 409"/>
                <a:gd name="T7" fmla="*/ 25 h 411"/>
                <a:gd name="T8" fmla="*/ 163 w 409"/>
                <a:gd name="T9" fmla="*/ 4 h 411"/>
                <a:gd name="T10" fmla="*/ 225 w 409"/>
                <a:gd name="T11" fmla="*/ 1 h 411"/>
                <a:gd name="T12" fmla="*/ 284 w 409"/>
                <a:gd name="T13" fmla="*/ 16 h 411"/>
                <a:gd name="T14" fmla="*/ 335 w 409"/>
                <a:gd name="T15" fmla="*/ 47 h 411"/>
                <a:gd name="T16" fmla="*/ 374 w 409"/>
                <a:gd name="T17" fmla="*/ 90 h 411"/>
                <a:gd name="T18" fmla="*/ 400 w 409"/>
                <a:gd name="T19" fmla="*/ 144 h 411"/>
                <a:gd name="T20" fmla="*/ 409 w 409"/>
                <a:gd name="T21" fmla="*/ 205 h 411"/>
                <a:gd name="T22" fmla="*/ 400 w 409"/>
                <a:gd name="T23" fmla="*/ 266 h 411"/>
                <a:gd name="T24" fmla="*/ 375 w 409"/>
                <a:gd name="T25" fmla="*/ 320 h 411"/>
                <a:gd name="T26" fmla="*/ 335 w 409"/>
                <a:gd name="T27" fmla="*/ 364 h 411"/>
                <a:gd name="T28" fmla="*/ 285 w 409"/>
                <a:gd name="T29" fmla="*/ 395 h 411"/>
                <a:gd name="T30" fmla="*/ 226 w 409"/>
                <a:gd name="T31" fmla="*/ 410 h 411"/>
                <a:gd name="T32" fmla="*/ 164 w 409"/>
                <a:gd name="T33" fmla="*/ 407 h 411"/>
                <a:gd name="T34" fmla="*/ 108 w 409"/>
                <a:gd name="T35" fmla="*/ 387 h 411"/>
                <a:gd name="T36" fmla="*/ 60 w 409"/>
                <a:gd name="T37" fmla="*/ 351 h 411"/>
                <a:gd name="T38" fmla="*/ 25 w 409"/>
                <a:gd name="T39" fmla="*/ 304 h 411"/>
                <a:gd name="T40" fmla="*/ 5 w 409"/>
                <a:gd name="T41" fmla="*/ 248 h 411"/>
                <a:gd name="T42" fmla="*/ 22 w 409"/>
                <a:gd name="T43" fmla="*/ 224 h 411"/>
                <a:gd name="T44" fmla="*/ 36 w 409"/>
                <a:gd name="T45" fmla="*/ 277 h 411"/>
                <a:gd name="T46" fmla="*/ 63 w 409"/>
                <a:gd name="T47" fmla="*/ 323 h 411"/>
                <a:gd name="T48" fmla="*/ 102 w 409"/>
                <a:gd name="T49" fmla="*/ 358 h 411"/>
                <a:gd name="T50" fmla="*/ 150 w 409"/>
                <a:gd name="T51" fmla="*/ 382 h 411"/>
                <a:gd name="T52" fmla="*/ 204 w 409"/>
                <a:gd name="T53" fmla="*/ 390 h 411"/>
                <a:gd name="T54" fmla="*/ 259 w 409"/>
                <a:gd name="T55" fmla="*/ 382 h 411"/>
                <a:gd name="T56" fmla="*/ 307 w 409"/>
                <a:gd name="T57" fmla="*/ 359 h 411"/>
                <a:gd name="T58" fmla="*/ 346 w 409"/>
                <a:gd name="T59" fmla="*/ 323 h 411"/>
                <a:gd name="T60" fmla="*/ 373 w 409"/>
                <a:gd name="T61" fmla="*/ 278 h 411"/>
                <a:gd name="T62" fmla="*/ 387 w 409"/>
                <a:gd name="T63" fmla="*/ 225 h 411"/>
                <a:gd name="T64" fmla="*/ 384 w 409"/>
                <a:gd name="T65" fmla="*/ 169 h 411"/>
                <a:gd name="T66" fmla="*/ 366 w 409"/>
                <a:gd name="T67" fmla="*/ 118 h 411"/>
                <a:gd name="T68" fmla="*/ 335 w 409"/>
                <a:gd name="T69" fmla="*/ 76 h 411"/>
                <a:gd name="T70" fmla="*/ 293 w 409"/>
                <a:gd name="T71" fmla="*/ 44 h 411"/>
                <a:gd name="T72" fmla="*/ 242 w 409"/>
                <a:gd name="T73" fmla="*/ 25 h 411"/>
                <a:gd name="T74" fmla="*/ 187 w 409"/>
                <a:gd name="T75" fmla="*/ 22 h 411"/>
                <a:gd name="T76" fmla="*/ 134 w 409"/>
                <a:gd name="T77" fmla="*/ 36 h 411"/>
                <a:gd name="T78" fmla="*/ 89 w 409"/>
                <a:gd name="T79" fmla="*/ 63 h 411"/>
                <a:gd name="T80" fmla="*/ 53 w 409"/>
                <a:gd name="T81" fmla="*/ 102 h 411"/>
                <a:gd name="T82" fmla="*/ 30 w 409"/>
                <a:gd name="T83" fmla="*/ 150 h 411"/>
                <a:gd name="T84" fmla="*/ 22 w 409"/>
                <a:gd name="T85" fmla="*/ 20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9" h="411">
                  <a:moveTo>
                    <a:pt x="0" y="206"/>
                  </a:moveTo>
                  <a:lnTo>
                    <a:pt x="1" y="185"/>
                  </a:lnTo>
                  <a:lnTo>
                    <a:pt x="4" y="165"/>
                  </a:lnTo>
                  <a:lnTo>
                    <a:pt x="9" y="145"/>
                  </a:lnTo>
                  <a:lnTo>
                    <a:pt x="16" y="126"/>
                  </a:lnTo>
                  <a:lnTo>
                    <a:pt x="25" y="108"/>
                  </a:lnTo>
                  <a:lnTo>
                    <a:pt x="35" y="91"/>
                  </a:lnTo>
                  <a:lnTo>
                    <a:pt x="47" y="75"/>
                  </a:lnTo>
                  <a:lnTo>
                    <a:pt x="60" y="61"/>
                  </a:lnTo>
                  <a:lnTo>
                    <a:pt x="74" y="47"/>
                  </a:lnTo>
                  <a:lnTo>
                    <a:pt x="90" y="35"/>
                  </a:lnTo>
                  <a:lnTo>
                    <a:pt x="107" y="25"/>
                  </a:lnTo>
                  <a:lnTo>
                    <a:pt x="125" y="16"/>
                  </a:lnTo>
                  <a:lnTo>
                    <a:pt x="144" y="9"/>
                  </a:lnTo>
                  <a:lnTo>
                    <a:pt x="163" y="4"/>
                  </a:lnTo>
                  <a:lnTo>
                    <a:pt x="183" y="1"/>
                  </a:lnTo>
                  <a:lnTo>
                    <a:pt x="204" y="0"/>
                  </a:lnTo>
                  <a:lnTo>
                    <a:pt x="225" y="1"/>
                  </a:lnTo>
                  <a:lnTo>
                    <a:pt x="246" y="4"/>
                  </a:lnTo>
                  <a:lnTo>
                    <a:pt x="265" y="9"/>
                  </a:lnTo>
                  <a:lnTo>
                    <a:pt x="284" y="16"/>
                  </a:lnTo>
                  <a:lnTo>
                    <a:pt x="302" y="25"/>
                  </a:lnTo>
                  <a:lnTo>
                    <a:pt x="319" y="35"/>
                  </a:lnTo>
                  <a:lnTo>
                    <a:pt x="335" y="47"/>
                  </a:lnTo>
                  <a:lnTo>
                    <a:pt x="349" y="60"/>
                  </a:lnTo>
                  <a:lnTo>
                    <a:pt x="362" y="75"/>
                  </a:lnTo>
                  <a:lnTo>
                    <a:pt x="374" y="90"/>
                  </a:lnTo>
                  <a:lnTo>
                    <a:pt x="384" y="107"/>
                  </a:lnTo>
                  <a:lnTo>
                    <a:pt x="393" y="125"/>
                  </a:lnTo>
                  <a:lnTo>
                    <a:pt x="400" y="144"/>
                  </a:lnTo>
                  <a:lnTo>
                    <a:pt x="405" y="164"/>
                  </a:lnTo>
                  <a:lnTo>
                    <a:pt x="408" y="184"/>
                  </a:lnTo>
                  <a:lnTo>
                    <a:pt x="409" y="205"/>
                  </a:lnTo>
                  <a:lnTo>
                    <a:pt x="408" y="226"/>
                  </a:lnTo>
                  <a:lnTo>
                    <a:pt x="405" y="247"/>
                  </a:lnTo>
                  <a:lnTo>
                    <a:pt x="400" y="266"/>
                  </a:lnTo>
                  <a:lnTo>
                    <a:pt x="393" y="285"/>
                  </a:lnTo>
                  <a:lnTo>
                    <a:pt x="385" y="303"/>
                  </a:lnTo>
                  <a:lnTo>
                    <a:pt x="375" y="320"/>
                  </a:lnTo>
                  <a:lnTo>
                    <a:pt x="363" y="336"/>
                  </a:lnTo>
                  <a:lnTo>
                    <a:pt x="350" y="351"/>
                  </a:lnTo>
                  <a:lnTo>
                    <a:pt x="335" y="364"/>
                  </a:lnTo>
                  <a:lnTo>
                    <a:pt x="320" y="376"/>
                  </a:lnTo>
                  <a:lnTo>
                    <a:pt x="303" y="386"/>
                  </a:lnTo>
                  <a:lnTo>
                    <a:pt x="285" y="395"/>
                  </a:lnTo>
                  <a:lnTo>
                    <a:pt x="266" y="402"/>
                  </a:lnTo>
                  <a:lnTo>
                    <a:pt x="247" y="407"/>
                  </a:lnTo>
                  <a:lnTo>
                    <a:pt x="226" y="410"/>
                  </a:lnTo>
                  <a:lnTo>
                    <a:pt x="205" y="411"/>
                  </a:lnTo>
                  <a:lnTo>
                    <a:pt x="184" y="410"/>
                  </a:lnTo>
                  <a:lnTo>
                    <a:pt x="164" y="407"/>
                  </a:lnTo>
                  <a:lnTo>
                    <a:pt x="144" y="402"/>
                  </a:lnTo>
                  <a:lnTo>
                    <a:pt x="126" y="395"/>
                  </a:lnTo>
                  <a:lnTo>
                    <a:pt x="108" y="387"/>
                  </a:lnTo>
                  <a:lnTo>
                    <a:pt x="91" y="376"/>
                  </a:lnTo>
                  <a:lnTo>
                    <a:pt x="75" y="365"/>
                  </a:lnTo>
                  <a:lnTo>
                    <a:pt x="60" y="351"/>
                  </a:lnTo>
                  <a:lnTo>
                    <a:pt x="47" y="337"/>
                  </a:lnTo>
                  <a:lnTo>
                    <a:pt x="36" y="321"/>
                  </a:lnTo>
                  <a:lnTo>
                    <a:pt x="25" y="304"/>
                  </a:lnTo>
                  <a:lnTo>
                    <a:pt x="17" y="286"/>
                  </a:lnTo>
                  <a:lnTo>
                    <a:pt x="10" y="267"/>
                  </a:lnTo>
                  <a:lnTo>
                    <a:pt x="5" y="248"/>
                  </a:lnTo>
                  <a:lnTo>
                    <a:pt x="1" y="227"/>
                  </a:lnTo>
                  <a:lnTo>
                    <a:pt x="0" y="206"/>
                  </a:lnTo>
                  <a:close/>
                  <a:moveTo>
                    <a:pt x="22" y="224"/>
                  </a:moveTo>
                  <a:lnTo>
                    <a:pt x="25" y="242"/>
                  </a:lnTo>
                  <a:lnTo>
                    <a:pt x="30" y="260"/>
                  </a:lnTo>
                  <a:lnTo>
                    <a:pt x="36" y="277"/>
                  </a:lnTo>
                  <a:lnTo>
                    <a:pt x="43" y="293"/>
                  </a:lnTo>
                  <a:lnTo>
                    <a:pt x="53" y="308"/>
                  </a:lnTo>
                  <a:lnTo>
                    <a:pt x="63" y="323"/>
                  </a:lnTo>
                  <a:lnTo>
                    <a:pt x="75" y="336"/>
                  </a:lnTo>
                  <a:lnTo>
                    <a:pt x="88" y="348"/>
                  </a:lnTo>
                  <a:lnTo>
                    <a:pt x="102" y="358"/>
                  </a:lnTo>
                  <a:lnTo>
                    <a:pt x="117" y="368"/>
                  </a:lnTo>
                  <a:lnTo>
                    <a:pt x="133" y="375"/>
                  </a:lnTo>
                  <a:lnTo>
                    <a:pt x="150" y="382"/>
                  </a:lnTo>
                  <a:lnTo>
                    <a:pt x="167" y="386"/>
                  </a:lnTo>
                  <a:lnTo>
                    <a:pt x="186" y="389"/>
                  </a:lnTo>
                  <a:lnTo>
                    <a:pt x="204" y="390"/>
                  </a:lnTo>
                  <a:lnTo>
                    <a:pt x="223" y="389"/>
                  </a:lnTo>
                  <a:lnTo>
                    <a:pt x="241" y="386"/>
                  </a:lnTo>
                  <a:lnTo>
                    <a:pt x="259" y="382"/>
                  </a:lnTo>
                  <a:lnTo>
                    <a:pt x="276" y="376"/>
                  </a:lnTo>
                  <a:lnTo>
                    <a:pt x="292" y="368"/>
                  </a:lnTo>
                  <a:lnTo>
                    <a:pt x="307" y="359"/>
                  </a:lnTo>
                  <a:lnTo>
                    <a:pt x="321" y="348"/>
                  </a:lnTo>
                  <a:lnTo>
                    <a:pt x="334" y="336"/>
                  </a:lnTo>
                  <a:lnTo>
                    <a:pt x="346" y="323"/>
                  </a:lnTo>
                  <a:lnTo>
                    <a:pt x="356" y="309"/>
                  </a:lnTo>
                  <a:lnTo>
                    <a:pt x="366" y="294"/>
                  </a:lnTo>
                  <a:lnTo>
                    <a:pt x="373" y="278"/>
                  </a:lnTo>
                  <a:lnTo>
                    <a:pt x="380" y="261"/>
                  </a:lnTo>
                  <a:lnTo>
                    <a:pt x="384" y="243"/>
                  </a:lnTo>
                  <a:lnTo>
                    <a:pt x="387" y="225"/>
                  </a:lnTo>
                  <a:lnTo>
                    <a:pt x="388" y="206"/>
                  </a:lnTo>
                  <a:lnTo>
                    <a:pt x="387" y="187"/>
                  </a:lnTo>
                  <a:lnTo>
                    <a:pt x="384" y="169"/>
                  </a:lnTo>
                  <a:lnTo>
                    <a:pt x="380" y="151"/>
                  </a:lnTo>
                  <a:lnTo>
                    <a:pt x="374" y="134"/>
                  </a:lnTo>
                  <a:lnTo>
                    <a:pt x="366" y="118"/>
                  </a:lnTo>
                  <a:lnTo>
                    <a:pt x="357" y="103"/>
                  </a:lnTo>
                  <a:lnTo>
                    <a:pt x="346" y="89"/>
                  </a:lnTo>
                  <a:lnTo>
                    <a:pt x="335" y="76"/>
                  </a:lnTo>
                  <a:lnTo>
                    <a:pt x="322" y="64"/>
                  </a:lnTo>
                  <a:lnTo>
                    <a:pt x="308" y="53"/>
                  </a:lnTo>
                  <a:lnTo>
                    <a:pt x="293" y="44"/>
                  </a:lnTo>
                  <a:lnTo>
                    <a:pt x="277" y="36"/>
                  </a:lnTo>
                  <a:lnTo>
                    <a:pt x="260" y="30"/>
                  </a:lnTo>
                  <a:lnTo>
                    <a:pt x="242" y="25"/>
                  </a:lnTo>
                  <a:lnTo>
                    <a:pt x="224" y="22"/>
                  </a:lnTo>
                  <a:lnTo>
                    <a:pt x="205" y="21"/>
                  </a:lnTo>
                  <a:lnTo>
                    <a:pt x="187" y="22"/>
                  </a:lnTo>
                  <a:lnTo>
                    <a:pt x="168" y="25"/>
                  </a:lnTo>
                  <a:lnTo>
                    <a:pt x="151" y="29"/>
                  </a:lnTo>
                  <a:lnTo>
                    <a:pt x="134" y="36"/>
                  </a:lnTo>
                  <a:lnTo>
                    <a:pt x="118" y="43"/>
                  </a:lnTo>
                  <a:lnTo>
                    <a:pt x="103" y="53"/>
                  </a:lnTo>
                  <a:lnTo>
                    <a:pt x="89" y="63"/>
                  </a:lnTo>
                  <a:lnTo>
                    <a:pt x="76" y="75"/>
                  </a:lnTo>
                  <a:lnTo>
                    <a:pt x="64" y="88"/>
                  </a:lnTo>
                  <a:lnTo>
                    <a:pt x="53" y="102"/>
                  </a:lnTo>
                  <a:lnTo>
                    <a:pt x="44" y="117"/>
                  </a:lnTo>
                  <a:lnTo>
                    <a:pt x="36" y="133"/>
                  </a:lnTo>
                  <a:lnTo>
                    <a:pt x="30" y="150"/>
                  </a:lnTo>
                  <a:lnTo>
                    <a:pt x="25" y="168"/>
                  </a:lnTo>
                  <a:lnTo>
                    <a:pt x="23" y="186"/>
                  </a:lnTo>
                  <a:lnTo>
                    <a:pt x="22" y="205"/>
                  </a:lnTo>
                  <a:lnTo>
                    <a:pt x="22" y="224"/>
                  </a:lnTo>
                  <a:close/>
                </a:path>
              </a:pathLst>
            </a:custGeom>
            <a:solidFill>
              <a:srgbClr val="0000FF"/>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30" name="Rectangle 28"/>
            <p:cNvSpPr>
              <a:spLocks noChangeArrowheads="1"/>
            </p:cNvSpPr>
            <p:nvPr/>
          </p:nvSpPr>
          <p:spPr bwMode="auto">
            <a:xfrm>
              <a:off x="1769468" y="3312864"/>
              <a:ext cx="123825" cy="15875"/>
            </a:xfrm>
            <a:prstGeom prst="rect">
              <a:avLst/>
            </a:prstGeom>
            <a:solidFill>
              <a:srgbClr val="0000FF"/>
            </a:solidFill>
            <a:ln w="0" cap="flat">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31" name="Rectangle 29"/>
            <p:cNvSpPr>
              <a:spLocks noChangeArrowheads="1"/>
            </p:cNvSpPr>
            <p:nvPr/>
          </p:nvSpPr>
          <p:spPr bwMode="auto">
            <a:xfrm>
              <a:off x="1821855" y="3260477"/>
              <a:ext cx="15875" cy="123825"/>
            </a:xfrm>
            <a:prstGeom prst="rect">
              <a:avLst/>
            </a:prstGeom>
            <a:solidFill>
              <a:srgbClr val="0000FF"/>
            </a:solidFill>
            <a:ln w="0" cap="flat">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32" name="Rectangle 30"/>
            <p:cNvSpPr>
              <a:spLocks noChangeArrowheads="1"/>
            </p:cNvSpPr>
            <p:nvPr/>
          </p:nvSpPr>
          <p:spPr bwMode="auto">
            <a:xfrm>
              <a:off x="1952030" y="3498602"/>
              <a:ext cx="123825" cy="15875"/>
            </a:xfrm>
            <a:prstGeom prst="rect">
              <a:avLst/>
            </a:prstGeom>
            <a:solidFill>
              <a:srgbClr val="0000FF"/>
            </a:solidFill>
            <a:ln w="0" cap="flat">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33" name="Freeform 49"/>
            <p:cNvSpPr>
              <a:spLocks/>
            </p:cNvSpPr>
            <p:nvPr/>
          </p:nvSpPr>
          <p:spPr bwMode="invGray">
            <a:xfrm>
              <a:off x="1547664" y="3212976"/>
              <a:ext cx="139040" cy="259520"/>
            </a:xfrm>
            <a:custGeom>
              <a:avLst/>
              <a:gdLst>
                <a:gd name="T0" fmla="*/ 106 w 106"/>
                <a:gd name="T1" fmla="*/ 106 h 199"/>
                <a:gd name="T2" fmla="*/ 0 w 106"/>
                <a:gd name="T3" fmla="*/ 0 h 199"/>
                <a:gd name="T4" fmla="*/ 0 w 106"/>
                <a:gd name="T5" fmla="*/ 0 h 199"/>
                <a:gd name="T6" fmla="*/ 0 w 106"/>
                <a:gd name="T7" fmla="*/ 0 h 199"/>
                <a:gd name="T8" fmla="*/ 0 w 106"/>
                <a:gd name="T9" fmla="*/ 0 h 199"/>
                <a:gd name="T10" fmla="*/ 0 w 106"/>
                <a:gd name="T11" fmla="*/ 0 h 199"/>
                <a:gd name="T12" fmla="*/ 0 w 106"/>
                <a:gd name="T13" fmla="*/ 0 h 199"/>
                <a:gd name="T14" fmla="*/ 0 w 106"/>
                <a:gd name="T15" fmla="*/ 0 h 199"/>
                <a:gd name="T16" fmla="*/ 0 w 106"/>
                <a:gd name="T17" fmla="*/ 0 h 199"/>
                <a:gd name="T18" fmla="*/ 0 w 106"/>
                <a:gd name="T19" fmla="*/ 0 h 199"/>
                <a:gd name="T20" fmla="*/ 0 w 106"/>
                <a:gd name="T21" fmla="*/ 0 h 199"/>
                <a:gd name="T22" fmla="*/ 0 w 106"/>
                <a:gd name="T23" fmla="*/ 0 h 199"/>
                <a:gd name="T24" fmla="*/ 0 w 106"/>
                <a:gd name="T25" fmla="*/ 0 h 199"/>
                <a:gd name="T26" fmla="*/ 0 w 106"/>
                <a:gd name="T27" fmla="*/ 0 h 199"/>
                <a:gd name="T28" fmla="*/ 0 w 106"/>
                <a:gd name="T29" fmla="*/ 0 h 199"/>
                <a:gd name="T30" fmla="*/ 0 w 106"/>
                <a:gd name="T31" fmla="*/ 0 h 199"/>
                <a:gd name="T32" fmla="*/ 0 w 106"/>
                <a:gd name="T33" fmla="*/ 0 h 199"/>
                <a:gd name="T34" fmla="*/ 0 w 106"/>
                <a:gd name="T35" fmla="*/ 0 h 199"/>
                <a:gd name="T36" fmla="*/ 0 w 106"/>
                <a:gd name="T37" fmla="*/ 0 h 199"/>
                <a:gd name="T38" fmla="*/ 0 w 106"/>
                <a:gd name="T39" fmla="*/ 0 h 199"/>
                <a:gd name="T40" fmla="*/ 0 w 106"/>
                <a:gd name="T41" fmla="*/ 0 h 199"/>
                <a:gd name="T42" fmla="*/ 0 w 106"/>
                <a:gd name="T43" fmla="*/ 0 h 199"/>
                <a:gd name="T44" fmla="*/ 0 w 106"/>
                <a:gd name="T45" fmla="*/ 0 h 199"/>
                <a:gd name="T46" fmla="*/ 0 w 106"/>
                <a:gd name="T47" fmla="*/ 0 h 199"/>
                <a:gd name="T48" fmla="*/ 0 w 106"/>
                <a:gd name="T49" fmla="*/ 0 h 199"/>
                <a:gd name="T50" fmla="*/ 0 w 106"/>
                <a:gd name="T51" fmla="*/ 0 h 199"/>
                <a:gd name="T52" fmla="*/ 0 w 106"/>
                <a:gd name="T53" fmla="*/ 0 h 199"/>
                <a:gd name="T54" fmla="*/ 0 w 106"/>
                <a:gd name="T55" fmla="*/ 0 h 199"/>
                <a:gd name="T56" fmla="*/ 0 w 106"/>
                <a:gd name="T57" fmla="*/ 0 h 199"/>
                <a:gd name="T58" fmla="*/ 0 w 106"/>
                <a:gd name="T59" fmla="*/ 0 h 199"/>
                <a:gd name="T60" fmla="*/ 0 w 106"/>
                <a:gd name="T61" fmla="*/ 0 h 199"/>
                <a:gd name="T62" fmla="*/ 0 w 106"/>
                <a:gd name="T63" fmla="*/ 0 h 199"/>
                <a:gd name="T64" fmla="*/ 0 w 106"/>
                <a:gd name="T65" fmla="*/ 0 h 199"/>
                <a:gd name="T66" fmla="*/ 0 w 106"/>
                <a:gd name="T67" fmla="*/ 0 h 199"/>
                <a:gd name="T68" fmla="*/ 0 w 106"/>
                <a:gd name="T69" fmla="*/ 0 h 199"/>
                <a:gd name="T70" fmla="*/ 0 w 106"/>
                <a:gd name="T71" fmla="*/ 0 h 199"/>
                <a:gd name="T72" fmla="*/ 0 w 106"/>
                <a:gd name="T73" fmla="*/ 0 h 199"/>
                <a:gd name="T74" fmla="*/ 0 w 106"/>
                <a:gd name="T75" fmla="*/ 0 h 199"/>
                <a:gd name="T76" fmla="*/ 0 w 106"/>
                <a:gd name="T77" fmla="*/ 0 h 199"/>
                <a:gd name="T78" fmla="*/ 0 w 106"/>
                <a:gd name="T79" fmla="*/ 0 h 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
                <a:gd name="T121" fmla="*/ 0 h 199"/>
                <a:gd name="T122" fmla="*/ 106 w 106"/>
                <a:gd name="T123" fmla="*/ 199 h 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 h="199">
                  <a:moveTo>
                    <a:pt x="0" y="0"/>
                  </a:moveTo>
                  <a:lnTo>
                    <a:pt x="106" y="106"/>
                  </a:lnTo>
                  <a:lnTo>
                    <a:pt x="0" y="199"/>
                  </a:lnTo>
                  <a:lnTo>
                    <a:pt x="0" y="0"/>
                  </a:lnTo>
                  <a:close/>
                </a:path>
              </a:pathLst>
            </a:custGeom>
            <a:solidFill>
              <a:srgbClr val="002060"/>
            </a:solidFill>
            <a:ln w="11113">
              <a:solidFill>
                <a:srgbClr val="002060"/>
              </a:solidFill>
              <a:prstDash val="solid"/>
              <a:round/>
              <a:headEnd/>
              <a:tailEnd/>
            </a:ln>
          </p:spPr>
          <p:txBody>
            <a:bodyPr/>
            <a:lstStyle/>
            <a:p>
              <a:endParaRPr lang="en-GB">
                <a:latin typeface="+mn-lt"/>
              </a:endParaRPr>
            </a:p>
          </p:txBody>
        </p:sp>
        <p:sp>
          <p:nvSpPr>
            <p:cNvPr id="34" name="Line 40"/>
            <p:cNvSpPr>
              <a:spLocks noChangeShapeType="1"/>
            </p:cNvSpPr>
            <p:nvPr/>
          </p:nvSpPr>
          <p:spPr bwMode="invGray">
            <a:xfrm flipV="1">
              <a:off x="7758032" y="3356992"/>
              <a:ext cx="0" cy="936000"/>
            </a:xfrm>
            <a:prstGeom prst="line">
              <a:avLst/>
            </a:prstGeom>
            <a:noFill/>
            <a:ln w="33338">
              <a:solidFill>
                <a:srgbClr val="002060"/>
              </a:solidFill>
              <a:round/>
              <a:headEnd/>
              <a:tailEnd/>
            </a:ln>
            <a:extLst>
              <a:ext uri="{909E8E84-426E-40DD-AFC4-6F175D3DCCD1}">
                <a14:hiddenFill xmlns:a14="http://schemas.microsoft.com/office/drawing/2010/main">
                  <a:noFill/>
                </a14:hiddenFill>
              </a:ext>
            </a:extLst>
          </p:spPr>
          <p:txBody>
            <a:bodyPr/>
            <a:lstStyle/>
            <a:p>
              <a:endParaRPr lang="en-GB">
                <a:latin typeface="+mn-lt"/>
              </a:endParaRPr>
            </a:p>
          </p:txBody>
        </p:sp>
        <p:sp>
          <p:nvSpPr>
            <p:cNvPr id="35" name="Line 40"/>
            <p:cNvSpPr>
              <a:spLocks noChangeShapeType="1"/>
            </p:cNvSpPr>
            <p:nvPr/>
          </p:nvSpPr>
          <p:spPr bwMode="invGray">
            <a:xfrm flipH="1" flipV="1">
              <a:off x="2016000" y="4292214"/>
              <a:ext cx="5760000" cy="0"/>
            </a:xfrm>
            <a:prstGeom prst="line">
              <a:avLst/>
            </a:prstGeom>
            <a:noFill/>
            <a:ln w="33338">
              <a:solidFill>
                <a:srgbClr val="002060"/>
              </a:solidFill>
              <a:round/>
              <a:headEnd/>
              <a:tailEnd/>
            </a:ln>
            <a:extLst>
              <a:ext uri="{909E8E84-426E-40DD-AFC4-6F175D3DCCD1}">
                <a14:hiddenFill xmlns:a14="http://schemas.microsoft.com/office/drawing/2010/main">
                  <a:noFill/>
                </a14:hiddenFill>
              </a:ext>
            </a:extLst>
          </p:spPr>
          <p:txBody>
            <a:bodyPr/>
            <a:lstStyle/>
            <a:p>
              <a:endParaRPr lang="en-GB">
                <a:latin typeface="+mn-lt"/>
              </a:endParaRPr>
            </a:p>
          </p:txBody>
        </p:sp>
        <p:sp>
          <p:nvSpPr>
            <p:cNvPr id="36" name="Freeform 48"/>
            <p:cNvSpPr>
              <a:spLocks/>
            </p:cNvSpPr>
            <p:nvPr/>
          </p:nvSpPr>
          <p:spPr bwMode="invGray">
            <a:xfrm rot="5400000">
              <a:off x="1944000" y="3585463"/>
              <a:ext cx="148222" cy="267345"/>
            </a:xfrm>
            <a:custGeom>
              <a:avLst/>
              <a:gdLst>
                <a:gd name="T0" fmla="*/ 0 w 113"/>
                <a:gd name="T1" fmla="*/ 113 h 205"/>
                <a:gd name="T2" fmla="*/ 113 w 113"/>
                <a:gd name="T3" fmla="*/ 0 h 205"/>
                <a:gd name="T4" fmla="*/ 113 w 113"/>
                <a:gd name="T5" fmla="*/ 0 h 205"/>
                <a:gd name="T6" fmla="*/ 113 w 113"/>
                <a:gd name="T7" fmla="*/ 0 h 205"/>
                <a:gd name="T8" fmla="*/ 113 w 113"/>
                <a:gd name="T9" fmla="*/ 0 h 205"/>
                <a:gd name="T10" fmla="*/ 113 w 113"/>
                <a:gd name="T11" fmla="*/ 0 h 205"/>
                <a:gd name="T12" fmla="*/ 113 w 113"/>
                <a:gd name="T13" fmla="*/ 0 h 205"/>
                <a:gd name="T14" fmla="*/ 113 w 113"/>
                <a:gd name="T15" fmla="*/ 0 h 205"/>
                <a:gd name="T16" fmla="*/ 113 w 113"/>
                <a:gd name="T17" fmla="*/ 0 h 205"/>
                <a:gd name="T18" fmla="*/ 113 w 113"/>
                <a:gd name="T19" fmla="*/ 0 h 205"/>
                <a:gd name="T20" fmla="*/ 113 w 113"/>
                <a:gd name="T21" fmla="*/ 0 h 205"/>
                <a:gd name="T22" fmla="*/ 113 w 113"/>
                <a:gd name="T23" fmla="*/ 0 h 205"/>
                <a:gd name="T24" fmla="*/ 113 w 113"/>
                <a:gd name="T25" fmla="*/ 0 h 205"/>
                <a:gd name="T26" fmla="*/ 113 w 113"/>
                <a:gd name="T27" fmla="*/ 0 h 205"/>
                <a:gd name="T28" fmla="*/ 113 w 113"/>
                <a:gd name="T29" fmla="*/ 0 h 205"/>
                <a:gd name="T30" fmla="*/ 113 w 113"/>
                <a:gd name="T31" fmla="*/ 0 h 205"/>
                <a:gd name="T32" fmla="*/ 113 w 113"/>
                <a:gd name="T33" fmla="*/ 0 h 205"/>
                <a:gd name="T34" fmla="*/ 113 w 113"/>
                <a:gd name="T35" fmla="*/ 0 h 205"/>
                <a:gd name="T36" fmla="*/ 113 w 113"/>
                <a:gd name="T37" fmla="*/ 0 h 205"/>
                <a:gd name="T38" fmla="*/ 113 w 113"/>
                <a:gd name="T39" fmla="*/ 0 h 205"/>
                <a:gd name="T40" fmla="*/ 113 w 113"/>
                <a:gd name="T41" fmla="*/ 0 h 205"/>
                <a:gd name="T42" fmla="*/ 113 w 113"/>
                <a:gd name="T43" fmla="*/ 0 h 205"/>
                <a:gd name="T44" fmla="*/ 113 w 113"/>
                <a:gd name="T45" fmla="*/ 0 h 205"/>
                <a:gd name="T46" fmla="*/ 113 w 113"/>
                <a:gd name="T47" fmla="*/ 0 h 205"/>
                <a:gd name="T48" fmla="*/ 113 w 113"/>
                <a:gd name="T49" fmla="*/ 0 h 205"/>
                <a:gd name="T50" fmla="*/ 113 w 113"/>
                <a:gd name="T51" fmla="*/ 0 h 205"/>
                <a:gd name="T52" fmla="*/ 113 w 113"/>
                <a:gd name="T53" fmla="*/ 0 h 205"/>
                <a:gd name="T54" fmla="*/ 113 w 113"/>
                <a:gd name="T55" fmla="*/ 0 h 205"/>
                <a:gd name="T56" fmla="*/ 113 w 113"/>
                <a:gd name="T57" fmla="*/ 0 h 205"/>
                <a:gd name="T58" fmla="*/ 113 w 113"/>
                <a:gd name="T59" fmla="*/ 0 h 205"/>
                <a:gd name="T60" fmla="*/ 113 w 113"/>
                <a:gd name="T61" fmla="*/ 0 h 205"/>
                <a:gd name="T62" fmla="*/ 113 w 113"/>
                <a:gd name="T63" fmla="*/ 0 h 205"/>
                <a:gd name="T64" fmla="*/ 113 w 113"/>
                <a:gd name="T65" fmla="*/ 0 h 205"/>
                <a:gd name="T66" fmla="*/ 113 w 113"/>
                <a:gd name="T67" fmla="*/ 0 h 205"/>
                <a:gd name="T68" fmla="*/ 113 w 113"/>
                <a:gd name="T69" fmla="*/ 0 h 205"/>
                <a:gd name="T70" fmla="*/ 113 w 113"/>
                <a:gd name="T71" fmla="*/ 0 h 205"/>
                <a:gd name="T72" fmla="*/ 113 w 113"/>
                <a:gd name="T73" fmla="*/ 0 h 205"/>
                <a:gd name="T74" fmla="*/ 113 w 113"/>
                <a:gd name="T75" fmla="*/ 0 h 205"/>
                <a:gd name="T76" fmla="*/ 113 w 113"/>
                <a:gd name="T77" fmla="*/ 0 h 205"/>
                <a:gd name="T78" fmla="*/ 113 w 113"/>
                <a:gd name="T79" fmla="*/ 0 h 2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3"/>
                <a:gd name="T121" fmla="*/ 0 h 205"/>
                <a:gd name="T122" fmla="*/ 113 w 113"/>
                <a:gd name="T123" fmla="*/ 205 h 2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3" h="205">
                  <a:moveTo>
                    <a:pt x="113" y="0"/>
                  </a:moveTo>
                  <a:lnTo>
                    <a:pt x="0" y="113"/>
                  </a:lnTo>
                  <a:lnTo>
                    <a:pt x="113" y="205"/>
                  </a:lnTo>
                  <a:lnTo>
                    <a:pt x="113" y="0"/>
                  </a:lnTo>
                  <a:close/>
                </a:path>
              </a:pathLst>
            </a:custGeom>
            <a:solidFill>
              <a:srgbClr val="002060"/>
            </a:solidFill>
            <a:ln w="11113">
              <a:solidFill>
                <a:srgbClr val="002060"/>
              </a:solidFill>
              <a:prstDash val="solid"/>
              <a:round/>
              <a:headEnd/>
              <a:tailEnd/>
            </a:ln>
          </p:spPr>
          <p:txBody>
            <a:bodyPr/>
            <a:lstStyle/>
            <a:p>
              <a:endParaRPr lang="en-GB">
                <a:latin typeface="+mn-lt"/>
              </a:endParaRPr>
            </a:p>
          </p:txBody>
        </p:sp>
      </p:grpSp>
    </p:spTree>
    <p:extLst>
      <p:ext uri="{BB962C8B-B14F-4D97-AF65-F5344CB8AC3E}">
        <p14:creationId xmlns:p14="http://schemas.microsoft.com/office/powerpoint/2010/main" val="294660572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Explaining Rocking </a:t>
            </a:r>
            <a:r>
              <a:rPr lang="en-GB" dirty="0" err="1" smtClean="0"/>
              <a:t>eric</a:t>
            </a:r>
            <a:r>
              <a:rPr lang="en-GB" dirty="0" smtClean="0"/>
              <a:t> …</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36</a:t>
            </a:fld>
            <a:endParaRPr lang="en-GB"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229600"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86290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reaction</a:t>
            </a:r>
            <a:endParaRPr lang="en-GB" dirty="0"/>
          </a:p>
        </p:txBody>
      </p:sp>
      <p:sp>
        <p:nvSpPr>
          <p:cNvPr id="3" name="Content Placeholder 2"/>
          <p:cNvSpPr>
            <a:spLocks noGrp="1"/>
          </p:cNvSpPr>
          <p:nvPr>
            <p:ph idx="1"/>
          </p:nvPr>
        </p:nvSpPr>
        <p:spPr>
          <a:xfrm>
            <a:off x="424800" y="2214000"/>
            <a:ext cx="8280000" cy="4023312"/>
          </a:xfrm>
        </p:spPr>
        <p:txBody>
          <a:bodyPr/>
          <a:lstStyle/>
          <a:p>
            <a:r>
              <a:rPr lang="en-GB" dirty="0" smtClean="0"/>
              <a:t>Few grumbles … ‘SF effects in videos’ … cant download</a:t>
            </a:r>
          </a:p>
          <a:p>
            <a:pPr lvl="1"/>
            <a:r>
              <a:rPr lang="en-GB" dirty="0" smtClean="0"/>
              <a:t>Some wanted more on ERIC, programming, even maths</a:t>
            </a:r>
          </a:p>
          <a:p>
            <a:r>
              <a:rPr lang="en-GB" dirty="0" smtClean="0"/>
              <a:t>But enthusiastic participants –</a:t>
            </a:r>
          </a:p>
          <a:p>
            <a:pPr lvl="1"/>
            <a:r>
              <a:rPr lang="en-GB" dirty="0" smtClean="0"/>
              <a:t>Posing questions</a:t>
            </a:r>
          </a:p>
          <a:p>
            <a:pPr lvl="1"/>
            <a:r>
              <a:rPr lang="en-GB" dirty="0" smtClean="0"/>
              <a:t>Answering others’ questions</a:t>
            </a:r>
          </a:p>
          <a:p>
            <a:pPr lvl="1"/>
            <a:r>
              <a:rPr lang="en-GB" dirty="0" smtClean="0"/>
              <a:t>Commenting</a:t>
            </a:r>
          </a:p>
          <a:p>
            <a:r>
              <a:rPr lang="en-GB" dirty="0" smtClean="0"/>
              <a:t>Web pages were a hit</a:t>
            </a:r>
          </a:p>
          <a:p>
            <a:pPr lvl="1"/>
            <a:r>
              <a:rPr lang="en-GB" dirty="0" smtClean="0"/>
              <a:t>School teachers wanted access for Key Stage 3 / 4</a:t>
            </a:r>
          </a:p>
          <a:p>
            <a:r>
              <a:rPr lang="en-GB" dirty="0" smtClean="0"/>
              <a:t>Very few tweaks to second run … </a:t>
            </a:r>
          </a:p>
          <a:p>
            <a:pPr lvl="1"/>
            <a:r>
              <a:rPr lang="en-GB" dirty="0" smtClean="0"/>
              <a:t>3D ERIC simulation, </a:t>
            </a:r>
          </a:p>
          <a:p>
            <a:pPr lvl="1"/>
            <a:r>
              <a:rPr lang="en-GB" dirty="0" smtClean="0"/>
              <a:t>Added Line following to exercise for wall avoiding …</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37</a:t>
            </a:fld>
            <a:endParaRPr lang="en-GB" altLang="en-US"/>
          </a:p>
        </p:txBody>
      </p:sp>
    </p:spTree>
    <p:extLst>
      <p:ext uri="{BB962C8B-B14F-4D97-AF65-F5344CB8AC3E}">
        <p14:creationId xmlns:p14="http://schemas.microsoft.com/office/powerpoint/2010/main" val="39087238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Quote – from </a:t>
            </a:r>
            <a:r>
              <a:rPr lang="en-GB" dirty="0" err="1" smtClean="0"/>
              <a:t>futurelearn</a:t>
            </a:r>
            <a:endParaRPr lang="en-GB" dirty="0"/>
          </a:p>
        </p:txBody>
      </p:sp>
      <p:sp>
        <p:nvSpPr>
          <p:cNvPr id="3" name="Content Placeholder 2"/>
          <p:cNvSpPr>
            <a:spLocks noGrp="1"/>
          </p:cNvSpPr>
          <p:nvPr>
            <p:ph idx="1"/>
          </p:nvPr>
        </p:nvSpPr>
        <p:spPr/>
        <p:txBody>
          <a:bodyPr/>
          <a:lstStyle/>
          <a:p>
            <a:r>
              <a:rPr lang="en-GB" dirty="0"/>
              <a:t>“The simulations </a:t>
            </a:r>
            <a:r>
              <a:rPr lang="en-GB" dirty="0" err="1"/>
              <a:t>Dr.</a:t>
            </a:r>
            <a:r>
              <a:rPr lang="en-GB" dirty="0"/>
              <a:t> Mitchell produced for the course brought the topic to life for learners and enabled them to understand &amp; experience robotic principles in a far more engaging way than would otherwise be possible. Encouraging learners to experiment and discuss with others is core to </a:t>
            </a:r>
            <a:r>
              <a:rPr lang="en-GB" dirty="0" err="1"/>
              <a:t>FutureLearn's</a:t>
            </a:r>
            <a:r>
              <a:rPr lang="en-GB" dirty="0"/>
              <a:t> approach to learning, and it was great to see a course adopt this so thoroughly and to such success. Most importantly, it let students have fun learning. This enjoyment was evident in hundreds of comments across the different exercises: "</a:t>
            </a:r>
            <a:r>
              <a:rPr lang="en-GB" u="sng" dirty="0">
                <a:hlinkClick r:id="rId2"/>
              </a:rPr>
              <a:t>Is it just me or was that fun??? :-)</a:t>
            </a:r>
            <a:r>
              <a:rPr lang="en-GB" dirty="0"/>
              <a:t>"</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38</a:t>
            </a:fld>
            <a:endParaRPr lang="en-GB" altLang="en-US"/>
          </a:p>
        </p:txBody>
      </p:sp>
    </p:spTree>
    <p:extLst>
      <p:ext uri="{BB962C8B-B14F-4D97-AF65-F5344CB8AC3E}">
        <p14:creationId xmlns:p14="http://schemas.microsoft.com/office/powerpoint/2010/main" val="200441935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participant</a:t>
            </a:r>
            <a:endParaRPr lang="en-GB" dirty="0"/>
          </a:p>
        </p:txBody>
      </p:sp>
      <p:sp>
        <p:nvSpPr>
          <p:cNvPr id="3" name="Content Placeholder 2"/>
          <p:cNvSpPr>
            <a:spLocks noGrp="1"/>
          </p:cNvSpPr>
          <p:nvPr>
            <p:ph idx="1"/>
          </p:nvPr>
        </p:nvSpPr>
        <p:spPr/>
        <p:txBody>
          <a:bodyPr/>
          <a:lstStyle/>
          <a:p>
            <a:r>
              <a:rPr lang="en-GB" dirty="0"/>
              <a:t>“Thank you for a truly excellent course that exceeded my expectations. By removing all the barriers to education that are still present in many online courses you allowed one to relax and concentrate on the learning. It made for a much more pleasant learning environment that encouraged exploration and experimentation. The use of simulations put this course head and shoulders above the competition. A free course is not exactly free when hundreds of dollars of parts and test equipment are required for participation. Also the on line simulations just worked, there was no time wasted in the building, testing, and troubleshooting of units prior to attempting the actual learning scenarios. Making the quizzes actual knowledge checks rather than the typical memorization and recall of factoids, eliminated the cringe factor associated with tests. In short, this was a really superior course that facilitated learning. Traditional schools and other online institutions should take note. Well done!”</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39</a:t>
            </a:fld>
            <a:endParaRPr lang="en-GB" altLang="en-US"/>
          </a:p>
        </p:txBody>
      </p:sp>
    </p:spTree>
    <p:extLst>
      <p:ext uri="{BB962C8B-B14F-4D97-AF65-F5344CB8AC3E}">
        <p14:creationId xmlns:p14="http://schemas.microsoft.com/office/powerpoint/2010/main" val="129539031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a:t>
            </a:r>
            <a:r>
              <a:rPr lang="en-GB" dirty="0" err="1" smtClean="0"/>
              <a:t>RIChard</a:t>
            </a:r>
            <a:endParaRPr lang="en-GB" dirty="0"/>
          </a:p>
        </p:txBody>
      </p:sp>
      <p:sp>
        <p:nvSpPr>
          <p:cNvPr id="3" name="Content Placeholder 2"/>
          <p:cNvSpPr>
            <a:spLocks noGrp="1"/>
          </p:cNvSpPr>
          <p:nvPr>
            <p:ph idx="1"/>
          </p:nvPr>
        </p:nvSpPr>
        <p:spPr/>
        <p:txBody>
          <a:bodyPr/>
          <a:lstStyle/>
          <a:p>
            <a:r>
              <a:rPr lang="en-GB" dirty="0"/>
              <a:t>Cyberneticist</a:t>
            </a:r>
          </a:p>
          <a:p>
            <a:pPr lvl="1"/>
            <a:r>
              <a:rPr lang="en-GB" dirty="0"/>
              <a:t>Came to Reading to learn Cybernetics … </a:t>
            </a:r>
            <a:endParaRPr lang="en-GB" dirty="0" smtClean="0"/>
          </a:p>
          <a:p>
            <a:r>
              <a:rPr lang="en-GB" dirty="0" smtClean="0"/>
              <a:t>Interests</a:t>
            </a:r>
            <a:endParaRPr lang="en-GB" dirty="0"/>
          </a:p>
          <a:p>
            <a:pPr lvl="1"/>
            <a:r>
              <a:rPr lang="en-GB" dirty="0"/>
              <a:t>Cybernetics .. </a:t>
            </a:r>
          </a:p>
          <a:p>
            <a:pPr lvl="2"/>
            <a:r>
              <a:rPr lang="en-GB" dirty="0"/>
              <a:t>So control theory, artificial intelligence, robots, Gaia Theory</a:t>
            </a:r>
          </a:p>
          <a:p>
            <a:pPr lvl="1"/>
            <a:r>
              <a:rPr lang="en-GB" dirty="0"/>
              <a:t>Educational </a:t>
            </a:r>
            <a:r>
              <a:rPr lang="en-GB" dirty="0" smtClean="0"/>
              <a:t>aspects of Cybernetics</a:t>
            </a:r>
            <a:endParaRPr lang="en-GB" dirty="0"/>
          </a:p>
          <a:p>
            <a:pPr lvl="2"/>
            <a:r>
              <a:rPr lang="en-GB" dirty="0"/>
              <a:t>How can technology </a:t>
            </a:r>
            <a:r>
              <a:rPr lang="en-GB" dirty="0" smtClean="0"/>
              <a:t>help - interaction</a:t>
            </a:r>
            <a:endParaRPr lang="en-GB" dirty="0"/>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4</a:t>
            </a:fld>
            <a:endParaRPr lang="en-GB" altLang="en-US"/>
          </a:p>
        </p:txBody>
      </p:sp>
    </p:spTree>
    <p:extLst>
      <p:ext uri="{BB962C8B-B14F-4D97-AF65-F5344CB8AC3E}">
        <p14:creationId xmlns:p14="http://schemas.microsoft.com/office/powerpoint/2010/main" val="23015596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MOOCs have been hard work – but worthwhile</a:t>
            </a:r>
          </a:p>
          <a:p>
            <a:pPr lvl="1"/>
            <a:r>
              <a:rPr lang="en-GB" dirty="0" smtClean="0"/>
              <a:t>Begin Programming has attracted students. </a:t>
            </a:r>
          </a:p>
          <a:p>
            <a:pPr lvl="1"/>
            <a:r>
              <a:rPr lang="en-GB" dirty="0" smtClean="0"/>
              <a:t>Begin Robotics has attracted visitors … could help recruit</a:t>
            </a:r>
          </a:p>
          <a:p>
            <a:r>
              <a:rPr lang="en-GB" dirty="0" smtClean="0"/>
              <a:t>Comments from participants have been useful and gratifying</a:t>
            </a:r>
          </a:p>
          <a:p>
            <a:r>
              <a:rPr lang="en-GB" dirty="0" smtClean="0"/>
              <a:t>These two MOOCs are tasters</a:t>
            </a:r>
          </a:p>
          <a:p>
            <a:pPr lvl="1"/>
            <a:r>
              <a:rPr lang="en-GB" dirty="0" smtClean="0"/>
              <a:t>Follow on , paid for, courses are feasible</a:t>
            </a:r>
          </a:p>
          <a:p>
            <a:pPr lvl="1"/>
            <a:r>
              <a:rPr lang="en-GB" dirty="0" smtClean="0"/>
              <a:t>For Programming</a:t>
            </a:r>
          </a:p>
          <a:p>
            <a:pPr lvl="1"/>
            <a:r>
              <a:rPr lang="en-GB" dirty="0" smtClean="0"/>
              <a:t>For Robot Hardware / Robot Programming</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40</a:t>
            </a:fld>
            <a:endParaRPr lang="en-GB" altLang="en-US"/>
          </a:p>
        </p:txBody>
      </p:sp>
    </p:spTree>
    <p:extLst>
      <p:ext uri="{BB962C8B-B14F-4D97-AF65-F5344CB8AC3E}">
        <p14:creationId xmlns:p14="http://schemas.microsoft.com/office/powerpoint/2010/main" val="44263957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a:t>
            </a:r>
            <a:endParaRPr lang="en-GB" dirty="0"/>
          </a:p>
        </p:txBody>
      </p:sp>
      <p:sp>
        <p:nvSpPr>
          <p:cNvPr id="3" name="Content Placeholder 2"/>
          <p:cNvSpPr>
            <a:spLocks noGrp="1"/>
          </p:cNvSpPr>
          <p:nvPr>
            <p:ph idx="1"/>
          </p:nvPr>
        </p:nvSpPr>
        <p:spPr>
          <a:xfrm>
            <a:off x="424800" y="2214000"/>
            <a:ext cx="8179648" cy="3960000"/>
          </a:xfrm>
        </p:spPr>
        <p:txBody>
          <a:bodyPr/>
          <a:lstStyle/>
          <a:p>
            <a:r>
              <a:rPr lang="en-GB" dirty="0"/>
              <a:t>Robots behaving </a:t>
            </a:r>
            <a:r>
              <a:rPr lang="en-GB" dirty="0" smtClean="0"/>
              <a:t>badly</a:t>
            </a:r>
          </a:p>
          <a:p>
            <a:pPr lvl="1"/>
            <a:r>
              <a:rPr lang="en-GB" u="sng" dirty="0" smtClean="0">
                <a:hlinkClick r:id="rId2"/>
              </a:rPr>
              <a:t>https</a:t>
            </a:r>
            <a:r>
              <a:rPr lang="en-GB" u="sng" dirty="0">
                <a:hlinkClick r:id="rId2"/>
              </a:rPr>
              <a:t>://www.futurelearn.com/courses/begin-robotics/steps/31304</a:t>
            </a:r>
            <a:r>
              <a:rPr lang="en-GB" dirty="0"/>
              <a:t>  </a:t>
            </a:r>
            <a:endParaRPr lang="en-GB" dirty="0" smtClean="0"/>
          </a:p>
          <a:p>
            <a:endParaRPr lang="en-GB" dirty="0"/>
          </a:p>
          <a:p>
            <a:r>
              <a:rPr lang="en-GB" dirty="0" smtClean="0"/>
              <a:t>Robot Exercises at</a:t>
            </a:r>
          </a:p>
          <a:p>
            <a:pPr lvl="1"/>
            <a:r>
              <a:rPr lang="en-GB" dirty="0">
                <a:hlinkClick r:id="rId3"/>
              </a:rPr>
              <a:t>https://</a:t>
            </a:r>
            <a:r>
              <a:rPr lang="en-GB" dirty="0" smtClean="0">
                <a:hlinkClick r:id="rId3"/>
              </a:rPr>
              <a:t>www.reading.ac.uk/UnivRead/vr/OpenOnlineCourses/Files/Simulation2/BeginRoboticsSimulationindex2.pdf</a:t>
            </a:r>
            <a:r>
              <a:rPr lang="en-GB" dirty="0" smtClean="0"/>
              <a:t> </a:t>
            </a:r>
          </a:p>
          <a:p>
            <a:r>
              <a:rPr lang="en-GB" dirty="0" smtClean="0"/>
              <a:t>Or follow link from</a:t>
            </a:r>
          </a:p>
          <a:p>
            <a:pPr lvl="1"/>
            <a:r>
              <a:rPr lang="en-GB" dirty="0">
                <a:hlinkClick r:id="rId4"/>
              </a:rPr>
              <a:t>http://www.personal.reading.ac.uk/~shsmchlr</a:t>
            </a:r>
            <a:r>
              <a:rPr lang="en-GB" dirty="0" smtClean="0">
                <a:hlinkClick r:id="rId4"/>
              </a:rPr>
              <a:t>/</a:t>
            </a:r>
            <a:r>
              <a:rPr lang="en-GB" dirty="0" smtClean="0"/>
              <a:t> </a:t>
            </a:r>
            <a:endParaRPr lang="en-GB" dirty="0"/>
          </a:p>
          <a:p>
            <a:r>
              <a:rPr lang="en-GB" dirty="0" smtClean="0"/>
              <a:t>Contact</a:t>
            </a:r>
          </a:p>
          <a:p>
            <a:pPr lvl="1"/>
            <a:r>
              <a:rPr lang="en-GB" dirty="0"/>
              <a:t>E-mail: </a:t>
            </a:r>
            <a:r>
              <a:rPr lang="en-GB" dirty="0" smtClean="0">
                <a:hlinkClick r:id="rId5"/>
              </a:rPr>
              <a:t>k.o.lundqvist@reading.ac.uk</a:t>
            </a:r>
            <a:endParaRPr lang="en-GB" dirty="0" smtClean="0"/>
          </a:p>
          <a:p>
            <a:pPr lvl="1"/>
            <a:r>
              <a:rPr lang="en-GB" dirty="0"/>
              <a:t>E-mail: </a:t>
            </a:r>
            <a:r>
              <a:rPr lang="en-GB" dirty="0" smtClean="0">
                <a:hlinkClick r:id="rId6"/>
              </a:rPr>
              <a:t>r.j.mitchell@reading.ac.uk</a:t>
            </a:r>
            <a:r>
              <a:rPr lang="en-GB" dirty="0" smtClean="0"/>
              <a:t> </a:t>
            </a:r>
            <a:endParaRPr lang="en-GB" dirty="0"/>
          </a:p>
          <a:p>
            <a:pPr lvl="1"/>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41</a:t>
            </a:fld>
            <a:endParaRPr lang="en-GB" altLang="en-US"/>
          </a:p>
        </p:txBody>
      </p:sp>
    </p:spTree>
    <p:extLst>
      <p:ext uri="{BB962C8B-B14F-4D97-AF65-F5344CB8AC3E}">
        <p14:creationId xmlns:p14="http://schemas.microsoft.com/office/powerpoint/2010/main" val="34404055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Richard’s </a:t>
            </a:r>
            <a:r>
              <a:rPr lang="en-GB" dirty="0" err="1" smtClean="0"/>
              <a:t>mooc</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5</a:t>
            </a:fld>
            <a:endParaRPr lang="en-GB" alt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812290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99592" y="4297159"/>
            <a:ext cx="7344816" cy="1323439"/>
          </a:xfrm>
          <a:prstGeom prst="rect">
            <a:avLst/>
          </a:prstGeom>
          <a:noFill/>
        </p:spPr>
        <p:txBody>
          <a:bodyPr wrap="square" rtlCol="0">
            <a:spAutoFit/>
          </a:bodyPr>
          <a:lstStyle/>
          <a:p>
            <a:pPr>
              <a:spcBef>
                <a:spcPts val="600"/>
              </a:spcBef>
              <a:spcAft>
                <a:spcPts val="600"/>
              </a:spcAft>
            </a:pPr>
            <a:r>
              <a:rPr lang="en-GB" dirty="0" smtClean="0"/>
              <a:t>Just finished second run</a:t>
            </a:r>
          </a:p>
          <a:p>
            <a:pPr>
              <a:spcBef>
                <a:spcPts val="600"/>
              </a:spcBef>
              <a:spcAft>
                <a:spcPts val="600"/>
              </a:spcAft>
            </a:pPr>
            <a:r>
              <a:rPr lang="en-GB" dirty="0" smtClean="0"/>
              <a:t>Over 9,500 in June/July … nearly 8,000 in Sept/Oct</a:t>
            </a:r>
          </a:p>
          <a:p>
            <a:pPr>
              <a:spcBef>
                <a:spcPts val="600"/>
              </a:spcBef>
              <a:spcAft>
                <a:spcPts val="600"/>
              </a:spcAft>
            </a:pPr>
            <a:r>
              <a:rPr lang="en-GB" dirty="0" smtClean="0"/>
              <a:t>Aim – excite / inform people about robotics …</a:t>
            </a:r>
            <a:endParaRPr lang="en-GB" dirty="0"/>
          </a:p>
        </p:txBody>
      </p:sp>
    </p:spTree>
    <p:extLst>
      <p:ext uri="{BB962C8B-B14F-4D97-AF65-F5344CB8AC3E}">
        <p14:creationId xmlns:p14="http://schemas.microsoft.com/office/powerpoint/2010/main" val="176843687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MOOC</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6</a:t>
            </a:fld>
            <a:endParaRPr lang="en-GB" altLang="en-US"/>
          </a:p>
        </p:txBody>
      </p:sp>
      <p:sp>
        <p:nvSpPr>
          <p:cNvPr id="6" name="Text Placeholder 2"/>
          <p:cNvSpPr txBox="1">
            <a:spLocks/>
          </p:cNvSpPr>
          <p:nvPr/>
        </p:nvSpPr>
        <p:spPr bwMode="auto">
          <a:xfrm>
            <a:off x="467544" y="2213174"/>
            <a:ext cx="2026568" cy="50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r>
              <a:rPr lang="en-US" kern="0" dirty="0" smtClean="0"/>
              <a:t>Massive(</a:t>
            </a:r>
            <a:r>
              <a:rPr lang="en-US" kern="0" dirty="0" err="1" smtClean="0"/>
              <a:t>ly</a:t>
            </a:r>
            <a:r>
              <a:rPr lang="en-US" kern="0" dirty="0" smtClean="0"/>
              <a:t>)</a:t>
            </a:r>
            <a:endParaRPr lang="en-US" kern="0" dirty="0"/>
          </a:p>
        </p:txBody>
      </p:sp>
      <p:sp>
        <p:nvSpPr>
          <p:cNvPr id="7" name="Content Placeholder 4"/>
          <p:cNvSpPr>
            <a:spLocks noGrp="1"/>
          </p:cNvSpPr>
          <p:nvPr>
            <p:ph sz="half" idx="4294967295"/>
          </p:nvPr>
        </p:nvSpPr>
        <p:spPr>
          <a:xfrm>
            <a:off x="467544" y="2852936"/>
            <a:ext cx="2026568" cy="3096344"/>
          </a:xfrm>
          <a:prstGeom prst="rect">
            <a:avLst/>
          </a:prstGeom>
        </p:spPr>
        <p:txBody>
          <a:bodyPr/>
          <a:lstStyle/>
          <a:p>
            <a:r>
              <a:rPr lang="en-US" dirty="0" smtClean="0"/>
              <a:t>Delivered to large numbers</a:t>
            </a:r>
          </a:p>
          <a:p>
            <a:r>
              <a:rPr lang="en-US" dirty="0" smtClean="0"/>
              <a:t>1000 +</a:t>
            </a:r>
          </a:p>
          <a:p>
            <a:r>
              <a:rPr lang="en-US" dirty="0" smtClean="0"/>
              <a:t>Not tens</a:t>
            </a:r>
            <a:endParaRPr lang="en-US" dirty="0"/>
          </a:p>
        </p:txBody>
      </p:sp>
      <p:sp>
        <p:nvSpPr>
          <p:cNvPr id="8" name="Text Placeholder 2"/>
          <p:cNvSpPr txBox="1">
            <a:spLocks/>
          </p:cNvSpPr>
          <p:nvPr/>
        </p:nvSpPr>
        <p:spPr bwMode="auto">
          <a:xfrm>
            <a:off x="2483768" y="2204864"/>
            <a:ext cx="2026568" cy="50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r>
              <a:rPr lang="en-US" kern="0" smtClean="0"/>
              <a:t>Open</a:t>
            </a:r>
            <a:endParaRPr lang="en-US" kern="0" dirty="0"/>
          </a:p>
        </p:txBody>
      </p:sp>
      <p:sp>
        <p:nvSpPr>
          <p:cNvPr id="9" name="Content Placeholder 4"/>
          <p:cNvSpPr>
            <a:spLocks noGrp="1"/>
          </p:cNvSpPr>
          <p:nvPr>
            <p:ph sz="half" idx="4294967295"/>
          </p:nvPr>
        </p:nvSpPr>
        <p:spPr>
          <a:xfrm>
            <a:off x="2483768" y="2844626"/>
            <a:ext cx="2026568" cy="3096344"/>
          </a:xfrm>
          <a:prstGeom prst="rect">
            <a:avLst/>
          </a:prstGeom>
        </p:spPr>
        <p:txBody>
          <a:bodyPr/>
          <a:lstStyle/>
          <a:p>
            <a:r>
              <a:rPr lang="en-US" dirty="0" smtClean="0"/>
              <a:t>Anyone can participate</a:t>
            </a:r>
          </a:p>
          <a:p>
            <a:r>
              <a:rPr lang="en-US" dirty="0" smtClean="0"/>
              <a:t>No cost for the basic course</a:t>
            </a:r>
          </a:p>
          <a:p>
            <a:r>
              <a:rPr lang="en-US" dirty="0" smtClean="0"/>
              <a:t>(Often) an open license</a:t>
            </a:r>
            <a:endParaRPr lang="en-US" dirty="0"/>
          </a:p>
        </p:txBody>
      </p:sp>
      <p:sp>
        <p:nvSpPr>
          <p:cNvPr id="10" name="Text Placeholder 2"/>
          <p:cNvSpPr txBox="1">
            <a:spLocks/>
          </p:cNvSpPr>
          <p:nvPr/>
        </p:nvSpPr>
        <p:spPr bwMode="auto">
          <a:xfrm>
            <a:off x="4565576" y="2218085"/>
            <a:ext cx="2026568" cy="50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r>
              <a:rPr lang="en-US" kern="0" smtClean="0"/>
              <a:t>Online</a:t>
            </a:r>
            <a:endParaRPr lang="en-US" kern="0" dirty="0"/>
          </a:p>
        </p:txBody>
      </p:sp>
      <p:sp>
        <p:nvSpPr>
          <p:cNvPr id="11" name="Content Placeholder 4"/>
          <p:cNvSpPr>
            <a:spLocks noGrp="1"/>
          </p:cNvSpPr>
          <p:nvPr>
            <p:ph sz="half" idx="4294967295"/>
          </p:nvPr>
        </p:nvSpPr>
        <p:spPr>
          <a:xfrm>
            <a:off x="4572000" y="2852936"/>
            <a:ext cx="2026568" cy="3096344"/>
          </a:xfrm>
          <a:prstGeom prst="rect">
            <a:avLst/>
          </a:prstGeom>
        </p:spPr>
        <p:txBody>
          <a:bodyPr/>
          <a:lstStyle/>
          <a:p>
            <a:r>
              <a:rPr lang="en-US" dirty="0" smtClean="0"/>
              <a:t>Delivered via the internet</a:t>
            </a:r>
          </a:p>
          <a:p>
            <a:r>
              <a:rPr lang="en-US" dirty="0" smtClean="0"/>
              <a:t>Other materials may be available</a:t>
            </a:r>
            <a:endParaRPr lang="en-US" dirty="0"/>
          </a:p>
        </p:txBody>
      </p:sp>
      <p:sp>
        <p:nvSpPr>
          <p:cNvPr id="12" name="Text Placeholder 2"/>
          <p:cNvSpPr txBox="1">
            <a:spLocks/>
          </p:cNvSpPr>
          <p:nvPr/>
        </p:nvSpPr>
        <p:spPr bwMode="auto">
          <a:xfrm>
            <a:off x="6660232" y="2204864"/>
            <a:ext cx="2026568" cy="50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r>
              <a:rPr lang="en-US" kern="0" smtClean="0"/>
              <a:t>Course</a:t>
            </a:r>
            <a:endParaRPr lang="en-US" kern="0" dirty="0"/>
          </a:p>
        </p:txBody>
      </p:sp>
      <p:sp>
        <p:nvSpPr>
          <p:cNvPr id="13" name="Content Placeholder 4"/>
          <p:cNvSpPr>
            <a:spLocks noGrp="1"/>
          </p:cNvSpPr>
          <p:nvPr>
            <p:ph sz="half" idx="4294967295"/>
          </p:nvPr>
        </p:nvSpPr>
        <p:spPr>
          <a:xfrm>
            <a:off x="6660232" y="2844626"/>
            <a:ext cx="2026568" cy="3096344"/>
          </a:xfrm>
          <a:prstGeom prst="rect">
            <a:avLst/>
          </a:prstGeom>
        </p:spPr>
        <p:txBody>
          <a:bodyPr/>
          <a:lstStyle/>
          <a:p>
            <a:r>
              <a:rPr lang="en-US" dirty="0" smtClean="0"/>
              <a:t>Has a start and an end</a:t>
            </a:r>
          </a:p>
          <a:p>
            <a:r>
              <a:rPr lang="en-US" dirty="0" smtClean="0"/>
              <a:t>Clear learning objectives</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endParaRPr lang="en-GB" dirty="0"/>
          </a:p>
        </p:txBody>
      </p:sp>
      <p:sp>
        <p:nvSpPr>
          <p:cNvPr id="3" name="Content Placeholder 2"/>
          <p:cNvSpPr>
            <a:spLocks noGrp="1"/>
          </p:cNvSpPr>
          <p:nvPr>
            <p:ph idx="1"/>
          </p:nvPr>
        </p:nvSpPr>
        <p:spPr/>
        <p:txBody>
          <a:bodyPr/>
          <a:lstStyle/>
          <a:p>
            <a:pPr marL="0" indent="0">
              <a:buNone/>
            </a:pPr>
            <a:r>
              <a:rPr lang="en-US" dirty="0"/>
              <a:t>Who has participated in a MOOC?</a:t>
            </a:r>
          </a:p>
          <a:p>
            <a:pPr lvl="1"/>
            <a:r>
              <a:rPr lang="en-US" dirty="0"/>
              <a:t>What subject?</a:t>
            </a:r>
          </a:p>
          <a:p>
            <a:pPr lvl="1"/>
            <a:r>
              <a:rPr lang="en-US" dirty="0"/>
              <a:t>Who was the provider?</a:t>
            </a:r>
          </a:p>
          <a:p>
            <a:pPr lvl="1"/>
            <a:r>
              <a:rPr lang="en-US" dirty="0"/>
              <a:t>Was it completed?</a:t>
            </a:r>
          </a:p>
          <a:p>
            <a:pPr lvl="1"/>
            <a:r>
              <a:rPr lang="en-US" dirty="0"/>
              <a:t>Was it good?</a:t>
            </a:r>
          </a:p>
          <a:p>
            <a:pPr>
              <a:spcBef>
                <a:spcPts val="600"/>
              </a:spcBef>
              <a:spcAft>
                <a:spcPts val="600"/>
              </a:spcAft>
              <a:buClr>
                <a:srgbClr val="C00000"/>
              </a:buCl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7</a:t>
            </a:fld>
            <a:endParaRPr lang="en-GB" alt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Timeline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8</a:t>
            </a:fld>
            <a:endParaRPr lang="en-GB" alt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060848"/>
            <a:ext cx="5922726" cy="400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43608" y="6052764"/>
            <a:ext cx="6480720" cy="461665"/>
          </a:xfrm>
          <a:prstGeom prst="rect">
            <a:avLst/>
          </a:prstGeom>
          <a:noFill/>
        </p:spPr>
        <p:txBody>
          <a:bodyPr wrap="square" rtlCol="0">
            <a:spAutoFit/>
          </a:bodyPr>
          <a:lstStyle/>
          <a:p>
            <a:r>
              <a:rPr lang="en-GB" sz="1200" dirty="0"/>
              <a:t>R. S. </a:t>
            </a:r>
            <a:r>
              <a:rPr lang="en-GB" sz="1200" dirty="0" err="1"/>
              <a:t>Adham</a:t>
            </a:r>
            <a:r>
              <a:rPr lang="en-GB" sz="1200" dirty="0"/>
              <a:t>, and K. Ø. Lundqvist, “MOOCS as a Method of Distance Education in the Arab World; A Review Paper”, The European Journal of Open, Distance and E-Learning (EURODL), 2015</a:t>
            </a:r>
            <a:endParaRPr lang="en-US" dirty="0"/>
          </a:p>
        </p:txBody>
      </p:sp>
    </p:spTree>
    <p:extLst>
      <p:ext uri="{BB962C8B-B14F-4D97-AF65-F5344CB8AC3E}">
        <p14:creationId xmlns:p14="http://schemas.microsoft.com/office/powerpoint/2010/main" val="97320202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Pedagogical Underpinnings </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9</a:t>
            </a:fld>
            <a:endParaRPr lang="en-GB" altLang="en-US"/>
          </a:p>
        </p:txBody>
      </p:sp>
      <p:sp>
        <p:nvSpPr>
          <p:cNvPr id="5" name="Content Placeholder 2"/>
          <p:cNvSpPr>
            <a:spLocks noGrp="1"/>
          </p:cNvSpPr>
          <p:nvPr>
            <p:ph sz="half" idx="1"/>
          </p:nvPr>
        </p:nvSpPr>
        <p:spPr>
          <a:xfrm>
            <a:off x="755650" y="2225228"/>
            <a:ext cx="3889375" cy="460648"/>
          </a:xfrm>
        </p:spPr>
        <p:txBody>
          <a:bodyPr/>
          <a:lstStyle/>
          <a:p>
            <a:r>
              <a:rPr lang="en-US" dirty="0" err="1" smtClean="0"/>
              <a:t>cMOOCs</a:t>
            </a:r>
            <a:endParaRPr lang="en-US" dirty="0" smtClean="0"/>
          </a:p>
          <a:p>
            <a:pPr marL="0" indent="0">
              <a:buNone/>
            </a:pPr>
            <a:endParaRPr lang="en-US" dirty="0"/>
          </a:p>
        </p:txBody>
      </p:sp>
      <p:sp>
        <p:nvSpPr>
          <p:cNvPr id="6" name="Content Placeholder 3"/>
          <p:cNvSpPr txBox="1">
            <a:spLocks/>
          </p:cNvSpPr>
          <p:nvPr/>
        </p:nvSpPr>
        <p:spPr>
          <a:xfrm>
            <a:off x="4797425" y="2181944"/>
            <a:ext cx="3889375" cy="503932"/>
          </a:xfrm>
          <a:prstGeom prst="rect">
            <a:avLst/>
          </a:prstGeo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r>
              <a:rPr lang="en-US" kern="0" dirty="0" err="1" smtClean="0"/>
              <a:t>xMOOCs</a:t>
            </a:r>
            <a:endParaRPr lang="en-US" kern="0" dirty="0" smtClean="0"/>
          </a:p>
        </p:txBody>
      </p:sp>
      <p:pic>
        <p:nvPicPr>
          <p:cNvPr id="7" name="Picture 6"/>
          <p:cNvPicPr>
            <a:picLocks noChangeAspect="1"/>
          </p:cNvPicPr>
          <p:nvPr/>
        </p:nvPicPr>
        <p:blipFill>
          <a:blip r:embed="rId2"/>
          <a:stretch>
            <a:fillRect/>
          </a:stretch>
        </p:blipFill>
        <p:spPr>
          <a:xfrm>
            <a:off x="5004048" y="2685876"/>
            <a:ext cx="3314472" cy="3314472"/>
          </a:xfrm>
          <a:prstGeom prst="rect">
            <a:avLst/>
          </a:prstGeom>
        </p:spPr>
      </p:pic>
      <p:pic>
        <p:nvPicPr>
          <p:cNvPr id="8" name="Picture 7"/>
          <p:cNvPicPr>
            <a:picLocks noChangeAspect="1"/>
          </p:cNvPicPr>
          <p:nvPr/>
        </p:nvPicPr>
        <p:blipFill rotWithShape="1">
          <a:blip r:embed="rId3"/>
          <a:srcRect t="14681" b="15944"/>
          <a:stretch/>
        </p:blipFill>
        <p:spPr>
          <a:xfrm>
            <a:off x="467543" y="2880960"/>
            <a:ext cx="3994001" cy="2771040"/>
          </a:xfrm>
          <a:prstGeom prst="rect">
            <a:avLst/>
          </a:prstGeom>
        </p:spPr>
      </p:pic>
    </p:spTree>
    <p:extLst>
      <p:ext uri="{BB962C8B-B14F-4D97-AF65-F5344CB8AC3E}">
        <p14:creationId xmlns:p14="http://schemas.microsoft.com/office/powerpoint/2010/main" val="311255606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TotalTime>
  <Words>1641</Words>
  <Application>Microsoft Office PowerPoint</Application>
  <PresentationFormat>On-screen Show (4:3)</PresentationFormat>
  <Paragraphs>288</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Effra Light</vt:lpstr>
      <vt:lpstr>Effra Bold</vt:lpstr>
      <vt:lpstr>Effra</vt:lpstr>
      <vt:lpstr>AngsanaUPC</vt:lpstr>
      <vt:lpstr>Effra Heavy</vt:lpstr>
      <vt:lpstr>UoR Theme</vt:lpstr>
      <vt:lpstr>DeveLOP FOR SUCCESS in MassIVE OPEN ONLINE CoURSES</vt:lpstr>
      <vt:lpstr>About Karsten</vt:lpstr>
      <vt:lpstr>KarsteN’s MOOC</vt:lpstr>
      <vt:lpstr>About RIChard</vt:lpstr>
      <vt:lpstr>Richard’s mooc</vt:lpstr>
      <vt:lpstr>MOOC</vt:lpstr>
      <vt:lpstr>activity</vt:lpstr>
      <vt:lpstr>Timeline</vt:lpstr>
      <vt:lpstr>Pedagogical Underpinnings </vt:lpstr>
      <vt:lpstr>Anatomy of a mooc</vt:lpstr>
      <vt:lpstr>continued</vt:lpstr>
      <vt:lpstr>And for robotics</vt:lpstr>
      <vt:lpstr>Why moocs</vt:lpstr>
      <vt:lpstr>Why moocs – 5 R’s … </vt:lpstr>
      <vt:lpstr>Why moocs – 5 R’s … </vt:lpstr>
      <vt:lpstr>Creating moocs</vt:lpstr>
      <vt:lpstr>Creating moocs</vt:lpstr>
      <vt:lpstr>PLANNING MOOCS</vt:lpstr>
      <vt:lpstr>Planning moocs</vt:lpstr>
      <vt:lpstr>Constructivism (Papert)</vt:lpstr>
      <vt:lpstr>Making engaging material</vt:lpstr>
      <vt:lpstr>Engaging elearning material</vt:lpstr>
      <vt:lpstr>Engage the audience</vt:lpstr>
      <vt:lpstr>Case Study - Begin robotics</vt:lpstr>
      <vt:lpstr>exercises</vt:lpstr>
      <vt:lpstr>Filming</vt:lpstr>
      <vt:lpstr>Structure of course</vt:lpstr>
      <vt:lpstr>Introducing robotics</vt:lpstr>
      <vt:lpstr>Meet the reading robots</vt:lpstr>
      <vt:lpstr>Web pages for explaining</vt:lpstr>
      <vt:lpstr>First exercise</vt:lpstr>
      <vt:lpstr>Second exercise</vt:lpstr>
      <vt:lpstr>Explaining pwm</vt:lpstr>
      <vt:lpstr>Participant suggestion</vt:lpstr>
      <vt:lpstr>Even some maths</vt:lpstr>
      <vt:lpstr>Explaining Rocking eric …</vt:lpstr>
      <vt:lpstr>reaction</vt:lpstr>
      <vt:lpstr>Quote – from futurelearn</vt:lpstr>
      <vt:lpstr>From participant</vt:lpstr>
      <vt:lpstr>conclusion</vt:lpstr>
      <vt:lpstr>Information</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Karsten Lundqvist, Richard Mitchell</dc:creator>
  <cp:lastModifiedBy>shsmchlr</cp:lastModifiedBy>
  <cp:revision>85</cp:revision>
  <cp:lastPrinted>2006-09-19T14:59:33Z</cp:lastPrinted>
  <dcterms:created xsi:type="dcterms:W3CDTF">2014-05-23T15:48:57Z</dcterms:created>
  <dcterms:modified xsi:type="dcterms:W3CDTF">2015-10-21T13:27:35Z</dcterms:modified>
</cp:coreProperties>
</file>